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Canva Sans" panose="020B0503030501040103" pitchFamily="34" charset="0"/>
      <p:regular r:id="rId11"/>
    </p:embeddedFont>
    <p:embeddedFont>
      <p:font typeface="Canva Sans Bold" panose="020B0803030501040103" pitchFamily="34" charset="0"/>
      <p:regular r:id="rId12"/>
      <p:bold r:id="rId13"/>
    </p:embeddedFont>
    <p:embeddedFont>
      <p:font typeface="Cubao Narrow" panose="02000506000000000000" pitchFamily="2" charset="0"/>
      <p:regular r:id="rId14"/>
    </p:embeddedFont>
    <p:embeddedFont>
      <p:font typeface="Sniglet" pitchFamily="82"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autoAdjust="0"/>
    <p:restoredTop sz="94615" autoAdjust="0"/>
  </p:normalViewPr>
  <p:slideViewPr>
    <p:cSldViewPr>
      <p:cViewPr varScale="1">
        <p:scale>
          <a:sx n="93" d="100"/>
          <a:sy n="93" d="100"/>
        </p:scale>
        <p:origin x="616" y="2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21" Type="http://schemas.openxmlformats.org/officeDocument/2006/relationships/image" Target="../media/image20.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0.svg"/><Relationship Id="rId3" Type="http://schemas.openxmlformats.org/officeDocument/2006/relationships/image" Target="../media/image12.svg"/><Relationship Id="rId7" Type="http://schemas.openxmlformats.org/officeDocument/2006/relationships/image" Target="../media/image46.svg"/><Relationship Id="rId12" Type="http://schemas.openxmlformats.org/officeDocument/2006/relationships/image" Target="../media/image49.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24.svg"/><Relationship Id="rId5" Type="http://schemas.openxmlformats.org/officeDocument/2006/relationships/image" Target="../media/image44.svg"/><Relationship Id="rId15" Type="http://schemas.openxmlformats.org/officeDocument/2006/relationships/image" Target="../media/image52.svg"/><Relationship Id="rId10" Type="http://schemas.openxmlformats.org/officeDocument/2006/relationships/image" Target="../media/image23.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sv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5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59.jpe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8.svg"/><Relationship Id="rId7" Type="http://schemas.openxmlformats.org/officeDocument/2006/relationships/image" Target="../media/image64.sv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6.svg"/><Relationship Id="rId5" Type="http://schemas.openxmlformats.org/officeDocument/2006/relationships/image" Target="../media/image10.svg"/><Relationship Id="rId10" Type="http://schemas.openxmlformats.org/officeDocument/2006/relationships/image" Target="../media/image65.png"/><Relationship Id="rId4" Type="http://schemas.openxmlformats.org/officeDocument/2006/relationships/image" Target="../media/image9.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svg"/><Relationship Id="rId18" Type="http://schemas.openxmlformats.org/officeDocument/2006/relationships/image" Target="../media/image55.png"/><Relationship Id="rId3" Type="http://schemas.openxmlformats.org/officeDocument/2006/relationships/image" Target="../media/image2.svg"/><Relationship Id="rId21" Type="http://schemas.openxmlformats.org/officeDocument/2006/relationships/image" Target="../media/image58.svg"/><Relationship Id="rId7" Type="http://schemas.openxmlformats.org/officeDocument/2006/relationships/image" Target="../media/image68.svg"/><Relationship Id="rId12" Type="http://schemas.openxmlformats.org/officeDocument/2006/relationships/image" Target="../media/image73.png"/><Relationship Id="rId17" Type="http://schemas.openxmlformats.org/officeDocument/2006/relationships/image" Target="../media/image78.svg"/><Relationship Id="rId2" Type="http://schemas.openxmlformats.org/officeDocument/2006/relationships/image" Target="../media/image1.png"/><Relationship Id="rId16" Type="http://schemas.openxmlformats.org/officeDocument/2006/relationships/image" Target="../media/image77.png"/><Relationship Id="rId20" Type="http://schemas.openxmlformats.org/officeDocument/2006/relationships/image" Target="../media/image57.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2.svg"/><Relationship Id="rId15" Type="http://schemas.openxmlformats.org/officeDocument/2006/relationships/image" Target="../media/image76.svg"/><Relationship Id="rId23" Type="http://schemas.openxmlformats.org/officeDocument/2006/relationships/image" Target="../media/image80.svg"/><Relationship Id="rId10" Type="http://schemas.openxmlformats.org/officeDocument/2006/relationships/image" Target="../media/image71.png"/><Relationship Id="rId19" Type="http://schemas.openxmlformats.org/officeDocument/2006/relationships/image" Target="../media/image56.svg"/><Relationship Id="rId4" Type="http://schemas.openxmlformats.org/officeDocument/2006/relationships/image" Target="../media/image61.png"/><Relationship Id="rId9" Type="http://schemas.openxmlformats.org/officeDocument/2006/relationships/image" Target="../media/image70.svg"/><Relationship Id="rId14" Type="http://schemas.openxmlformats.org/officeDocument/2006/relationships/image" Target="../media/image75.png"/><Relationship Id="rId22"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0" y="-908505"/>
            <a:ext cx="6952596" cy="695259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6AC758">
                <a:alpha val="49804"/>
              </a:srgbClr>
            </a:solidFill>
          </p:spPr>
          <p:txBody>
            <a:bodyPr/>
            <a:lstStyle/>
            <a:p>
              <a:endParaRPr lang="pt-PT"/>
            </a:p>
          </p:txBody>
        </p:sp>
        <p:sp>
          <p:nvSpPr>
            <p:cNvPr id="4" name="TextBox 4"/>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687152" y="6255996"/>
            <a:ext cx="6347000" cy="8062009"/>
          </a:xfrm>
          <a:custGeom>
            <a:avLst/>
            <a:gdLst/>
            <a:ahLst/>
            <a:cxnLst/>
            <a:rect l="l" t="t" r="r" b="b"/>
            <a:pathLst>
              <a:path w="6347000" h="8062009">
                <a:moveTo>
                  <a:pt x="0" y="0"/>
                </a:moveTo>
                <a:lnTo>
                  <a:pt x="6347000" y="0"/>
                </a:lnTo>
                <a:lnTo>
                  <a:pt x="6347000" y="8062008"/>
                </a:lnTo>
                <a:lnTo>
                  <a:pt x="0" y="80620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6" name="Freeform 6"/>
          <p:cNvSpPr/>
          <p:nvPr/>
        </p:nvSpPr>
        <p:spPr>
          <a:xfrm>
            <a:off x="644343" y="-275626"/>
            <a:ext cx="5868217" cy="5686836"/>
          </a:xfrm>
          <a:custGeom>
            <a:avLst/>
            <a:gdLst/>
            <a:ahLst/>
            <a:cxnLst/>
            <a:rect l="l" t="t" r="r" b="b"/>
            <a:pathLst>
              <a:path w="5868217" h="5686836">
                <a:moveTo>
                  <a:pt x="0" y="0"/>
                </a:moveTo>
                <a:lnTo>
                  <a:pt x="5868217" y="0"/>
                </a:lnTo>
                <a:lnTo>
                  <a:pt x="5868217" y="5686836"/>
                </a:lnTo>
                <a:lnTo>
                  <a:pt x="0" y="56868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7" name="Freeform 7"/>
          <p:cNvSpPr/>
          <p:nvPr/>
        </p:nvSpPr>
        <p:spPr>
          <a:xfrm>
            <a:off x="205431" y="4984814"/>
            <a:ext cx="2234072" cy="3963675"/>
          </a:xfrm>
          <a:custGeom>
            <a:avLst/>
            <a:gdLst/>
            <a:ahLst/>
            <a:cxnLst/>
            <a:rect l="l" t="t" r="r" b="b"/>
            <a:pathLst>
              <a:path w="2234072" h="3963675">
                <a:moveTo>
                  <a:pt x="0" y="0"/>
                </a:moveTo>
                <a:lnTo>
                  <a:pt x="2234071" y="0"/>
                </a:lnTo>
                <a:lnTo>
                  <a:pt x="2234071" y="3963675"/>
                </a:lnTo>
                <a:lnTo>
                  <a:pt x="0" y="39636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8" name="Freeform 8"/>
          <p:cNvSpPr/>
          <p:nvPr/>
        </p:nvSpPr>
        <p:spPr>
          <a:xfrm>
            <a:off x="13887637" y="0"/>
            <a:ext cx="4724718" cy="4114800"/>
          </a:xfrm>
          <a:custGeom>
            <a:avLst/>
            <a:gdLst/>
            <a:ahLst/>
            <a:cxnLst/>
            <a:rect l="l" t="t" r="r" b="b"/>
            <a:pathLst>
              <a:path w="4724718" h="4114800">
                <a:moveTo>
                  <a:pt x="0" y="0"/>
                </a:moveTo>
                <a:lnTo>
                  <a:pt x="4724718" y="0"/>
                </a:lnTo>
                <a:lnTo>
                  <a:pt x="47247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PT"/>
          </a:p>
        </p:txBody>
      </p:sp>
      <p:sp>
        <p:nvSpPr>
          <p:cNvPr id="9" name="Freeform 9"/>
          <p:cNvSpPr/>
          <p:nvPr/>
        </p:nvSpPr>
        <p:spPr>
          <a:xfrm>
            <a:off x="15466565" y="7200900"/>
            <a:ext cx="2386584" cy="4114800"/>
          </a:xfrm>
          <a:custGeom>
            <a:avLst/>
            <a:gdLst/>
            <a:ahLst/>
            <a:cxnLst/>
            <a:rect l="l" t="t" r="r" b="b"/>
            <a:pathLst>
              <a:path w="2386584" h="4114800">
                <a:moveTo>
                  <a:pt x="0" y="0"/>
                </a:moveTo>
                <a:lnTo>
                  <a:pt x="2386584" y="0"/>
                </a:lnTo>
                <a:lnTo>
                  <a:pt x="2386584"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PT"/>
          </a:p>
        </p:txBody>
      </p:sp>
      <p:sp>
        <p:nvSpPr>
          <p:cNvPr id="10" name="Freeform 10"/>
          <p:cNvSpPr/>
          <p:nvPr/>
        </p:nvSpPr>
        <p:spPr>
          <a:xfrm>
            <a:off x="6512560" y="3953793"/>
            <a:ext cx="1850134" cy="2302203"/>
          </a:xfrm>
          <a:custGeom>
            <a:avLst/>
            <a:gdLst/>
            <a:ahLst/>
            <a:cxnLst/>
            <a:rect l="l" t="t" r="r" b="b"/>
            <a:pathLst>
              <a:path w="1850134" h="2302203">
                <a:moveTo>
                  <a:pt x="0" y="0"/>
                </a:moveTo>
                <a:lnTo>
                  <a:pt x="1850134" y="0"/>
                </a:lnTo>
                <a:lnTo>
                  <a:pt x="1850134" y="2302203"/>
                </a:lnTo>
                <a:lnTo>
                  <a:pt x="0" y="230220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PT"/>
          </a:p>
        </p:txBody>
      </p:sp>
      <p:sp>
        <p:nvSpPr>
          <p:cNvPr id="11" name="Freeform 11"/>
          <p:cNvSpPr/>
          <p:nvPr/>
        </p:nvSpPr>
        <p:spPr>
          <a:xfrm>
            <a:off x="17259300" y="5143500"/>
            <a:ext cx="1715899" cy="1428434"/>
          </a:xfrm>
          <a:custGeom>
            <a:avLst/>
            <a:gdLst/>
            <a:ahLst/>
            <a:cxnLst/>
            <a:rect l="l" t="t" r="r" b="b"/>
            <a:pathLst>
              <a:path w="1715899" h="1428434">
                <a:moveTo>
                  <a:pt x="0" y="0"/>
                </a:moveTo>
                <a:lnTo>
                  <a:pt x="1715899" y="0"/>
                </a:lnTo>
                <a:lnTo>
                  <a:pt x="1715899" y="1428434"/>
                </a:lnTo>
                <a:lnTo>
                  <a:pt x="0" y="1428434"/>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PT"/>
          </a:p>
        </p:txBody>
      </p:sp>
      <p:sp>
        <p:nvSpPr>
          <p:cNvPr id="12" name="Freeform 12"/>
          <p:cNvSpPr/>
          <p:nvPr/>
        </p:nvSpPr>
        <p:spPr>
          <a:xfrm>
            <a:off x="10325471" y="8969872"/>
            <a:ext cx="2375574" cy="1965247"/>
          </a:xfrm>
          <a:custGeom>
            <a:avLst/>
            <a:gdLst/>
            <a:ahLst/>
            <a:cxnLst/>
            <a:rect l="l" t="t" r="r" b="b"/>
            <a:pathLst>
              <a:path w="2375574" h="1965247">
                <a:moveTo>
                  <a:pt x="0" y="0"/>
                </a:moveTo>
                <a:lnTo>
                  <a:pt x="2375574" y="0"/>
                </a:lnTo>
                <a:lnTo>
                  <a:pt x="2375574" y="1965248"/>
                </a:lnTo>
                <a:lnTo>
                  <a:pt x="0" y="19652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PT"/>
          </a:p>
        </p:txBody>
      </p:sp>
      <p:sp>
        <p:nvSpPr>
          <p:cNvPr id="13" name="Freeform 13"/>
          <p:cNvSpPr/>
          <p:nvPr/>
        </p:nvSpPr>
        <p:spPr>
          <a:xfrm rot="2700000">
            <a:off x="409928" y="8928597"/>
            <a:ext cx="1237544" cy="2284058"/>
          </a:xfrm>
          <a:custGeom>
            <a:avLst/>
            <a:gdLst/>
            <a:ahLst/>
            <a:cxnLst/>
            <a:rect l="l" t="t" r="r" b="b"/>
            <a:pathLst>
              <a:path w="1237544" h="2284058">
                <a:moveTo>
                  <a:pt x="0" y="0"/>
                </a:moveTo>
                <a:lnTo>
                  <a:pt x="1237544" y="0"/>
                </a:lnTo>
                <a:lnTo>
                  <a:pt x="1237544" y="2284058"/>
                </a:lnTo>
                <a:lnTo>
                  <a:pt x="0" y="228405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PT"/>
          </a:p>
        </p:txBody>
      </p:sp>
      <p:sp>
        <p:nvSpPr>
          <p:cNvPr id="14" name="Freeform 14"/>
          <p:cNvSpPr/>
          <p:nvPr/>
        </p:nvSpPr>
        <p:spPr>
          <a:xfrm>
            <a:off x="6745746" y="-365081"/>
            <a:ext cx="2288406" cy="1947226"/>
          </a:xfrm>
          <a:custGeom>
            <a:avLst/>
            <a:gdLst/>
            <a:ahLst/>
            <a:cxnLst/>
            <a:rect l="l" t="t" r="r" b="b"/>
            <a:pathLst>
              <a:path w="2288406" h="1947226">
                <a:moveTo>
                  <a:pt x="0" y="0"/>
                </a:moveTo>
                <a:lnTo>
                  <a:pt x="2288406" y="0"/>
                </a:lnTo>
                <a:lnTo>
                  <a:pt x="2288406" y="1947226"/>
                </a:lnTo>
                <a:lnTo>
                  <a:pt x="0" y="194722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PT"/>
          </a:p>
        </p:txBody>
      </p:sp>
      <p:sp>
        <p:nvSpPr>
          <p:cNvPr id="15" name="Freeform 15"/>
          <p:cNvSpPr/>
          <p:nvPr/>
        </p:nvSpPr>
        <p:spPr>
          <a:xfrm>
            <a:off x="13560234" y="8564104"/>
            <a:ext cx="1406290" cy="1388392"/>
          </a:xfrm>
          <a:custGeom>
            <a:avLst/>
            <a:gdLst/>
            <a:ahLst/>
            <a:cxnLst/>
            <a:rect l="l" t="t" r="r" b="b"/>
            <a:pathLst>
              <a:path w="1406290" h="1388392">
                <a:moveTo>
                  <a:pt x="0" y="0"/>
                </a:moveTo>
                <a:lnTo>
                  <a:pt x="1406290" y="0"/>
                </a:lnTo>
                <a:lnTo>
                  <a:pt x="1406290" y="1388392"/>
                </a:lnTo>
                <a:lnTo>
                  <a:pt x="0" y="138839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PT"/>
          </a:p>
        </p:txBody>
      </p:sp>
      <p:sp>
        <p:nvSpPr>
          <p:cNvPr id="16" name="TextBox 16"/>
          <p:cNvSpPr txBox="1"/>
          <p:nvPr/>
        </p:nvSpPr>
        <p:spPr>
          <a:xfrm>
            <a:off x="8607164" y="3931042"/>
            <a:ext cx="7386298" cy="2383684"/>
          </a:xfrm>
          <a:prstGeom prst="rect">
            <a:avLst/>
          </a:prstGeom>
        </p:spPr>
        <p:txBody>
          <a:bodyPr lIns="0" tIns="0" rIns="0" bIns="0" rtlCol="0" anchor="t">
            <a:spAutoFit/>
          </a:bodyPr>
          <a:lstStyle/>
          <a:p>
            <a:pPr algn="ctr">
              <a:lnSpc>
                <a:spcPts val="15465"/>
              </a:lnSpc>
            </a:pPr>
            <a:r>
              <a:rPr lang="en-US" sz="19332">
                <a:solidFill>
                  <a:srgbClr val="000000"/>
                </a:solidFill>
                <a:latin typeface="Cubao Narrow"/>
                <a:ea typeface="Cubao Narrow"/>
                <a:cs typeface="Cubao Narrow"/>
                <a:sym typeface="Cubao Narrow"/>
              </a:rPr>
              <a:t>AMPIFY</a:t>
            </a:r>
          </a:p>
        </p:txBody>
      </p:sp>
      <p:sp>
        <p:nvSpPr>
          <p:cNvPr id="17" name="Freeform 17"/>
          <p:cNvSpPr/>
          <p:nvPr/>
        </p:nvSpPr>
        <p:spPr>
          <a:xfrm rot="5400000">
            <a:off x="12432346" y="304266"/>
            <a:ext cx="537398" cy="1448868"/>
          </a:xfrm>
          <a:custGeom>
            <a:avLst/>
            <a:gdLst/>
            <a:ahLst/>
            <a:cxnLst/>
            <a:rect l="l" t="t" r="r" b="b"/>
            <a:pathLst>
              <a:path w="537398" h="1448868">
                <a:moveTo>
                  <a:pt x="0" y="0"/>
                </a:moveTo>
                <a:lnTo>
                  <a:pt x="537398" y="0"/>
                </a:lnTo>
                <a:lnTo>
                  <a:pt x="537398" y="1448868"/>
                </a:lnTo>
                <a:lnTo>
                  <a:pt x="0" y="1448868"/>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PT"/>
          </a:p>
        </p:txBody>
      </p:sp>
      <p:sp>
        <p:nvSpPr>
          <p:cNvPr id="18" name="TextBox 18"/>
          <p:cNvSpPr txBox="1"/>
          <p:nvPr/>
        </p:nvSpPr>
        <p:spPr>
          <a:xfrm>
            <a:off x="9390595" y="7161881"/>
            <a:ext cx="5819436" cy="939165"/>
          </a:xfrm>
          <a:prstGeom prst="rect">
            <a:avLst/>
          </a:prstGeom>
        </p:spPr>
        <p:txBody>
          <a:bodyPr lIns="0" tIns="0" rIns="0" bIns="0" rtlCol="0" anchor="t">
            <a:spAutoFit/>
          </a:bodyPr>
          <a:lstStyle/>
          <a:p>
            <a:pPr algn="ctr">
              <a:lnSpc>
                <a:spcPts val="3600"/>
              </a:lnSpc>
              <a:spcBef>
                <a:spcPct val="0"/>
              </a:spcBef>
            </a:pPr>
            <a:r>
              <a:rPr lang="en-US" sz="3600">
                <a:solidFill>
                  <a:srgbClr val="000000"/>
                </a:solidFill>
                <a:latin typeface="Sniglet"/>
                <a:ea typeface="Sniglet"/>
                <a:cs typeface="Sniglet"/>
                <a:sym typeface="Sniglet"/>
              </a:rPr>
              <a:t>IPC Project - Energy Monitoring Application</a:t>
            </a:r>
          </a:p>
        </p:txBody>
      </p:sp>
      <p:sp>
        <p:nvSpPr>
          <p:cNvPr id="19" name="AutoShape 19"/>
          <p:cNvSpPr/>
          <p:nvPr/>
        </p:nvSpPr>
        <p:spPr>
          <a:xfrm>
            <a:off x="9012425" y="6814788"/>
            <a:ext cx="6492240" cy="0"/>
          </a:xfrm>
          <a:prstGeom prst="line">
            <a:avLst/>
          </a:prstGeom>
          <a:ln w="66675" cap="flat">
            <a:solidFill>
              <a:srgbClr val="6AC758"/>
            </a:solidFill>
            <a:prstDash val="sysDash"/>
            <a:headEnd type="none" w="sm" len="sm"/>
            <a:tailEnd type="none" w="sm" len="sm"/>
          </a:ln>
        </p:spPr>
        <p:txBody>
          <a:bodyPr/>
          <a:lstStyle/>
          <a:p>
            <a:endParaRPr lang="pt-PT"/>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sp>
        <p:nvSpPr>
          <p:cNvPr id="2" name="Freeform 2"/>
          <p:cNvSpPr/>
          <p:nvPr/>
        </p:nvSpPr>
        <p:spPr>
          <a:xfrm rot="-129281" flipH="1">
            <a:off x="11439597" y="5790510"/>
            <a:ext cx="6732278" cy="6303860"/>
          </a:xfrm>
          <a:custGeom>
            <a:avLst/>
            <a:gdLst/>
            <a:ahLst/>
            <a:cxnLst/>
            <a:rect l="l" t="t" r="r" b="b"/>
            <a:pathLst>
              <a:path w="6732278" h="6303860">
                <a:moveTo>
                  <a:pt x="6732278" y="0"/>
                </a:moveTo>
                <a:lnTo>
                  <a:pt x="0" y="0"/>
                </a:lnTo>
                <a:lnTo>
                  <a:pt x="0" y="6303860"/>
                </a:lnTo>
                <a:lnTo>
                  <a:pt x="6732278" y="6303860"/>
                </a:lnTo>
                <a:lnTo>
                  <a:pt x="6732278"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3" name="Group 3"/>
          <p:cNvGrpSpPr/>
          <p:nvPr/>
        </p:nvGrpSpPr>
        <p:grpSpPr>
          <a:xfrm>
            <a:off x="-2114975" y="8561922"/>
            <a:ext cx="4123682" cy="412368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8F12E"/>
            </a:solidFill>
          </p:spPr>
          <p:txBody>
            <a:bodyPr/>
            <a:lstStyle/>
            <a:p>
              <a:endParaRPr lang="pt-PT"/>
            </a:p>
          </p:txBody>
        </p:sp>
        <p:sp>
          <p:nvSpPr>
            <p:cNvPr id="5" name="TextBox 5"/>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028700" y="4610073"/>
            <a:ext cx="9069576" cy="1419818"/>
            <a:chOff x="0" y="0"/>
            <a:chExt cx="605801" cy="94837"/>
          </a:xfrm>
        </p:grpSpPr>
        <p:sp>
          <p:nvSpPr>
            <p:cNvPr id="7" name="Freeform 7"/>
            <p:cNvSpPr/>
            <p:nvPr/>
          </p:nvSpPr>
          <p:spPr>
            <a:xfrm>
              <a:off x="0" y="0"/>
              <a:ext cx="605801" cy="94837"/>
            </a:xfrm>
            <a:custGeom>
              <a:avLst/>
              <a:gdLst/>
              <a:ahLst/>
              <a:cxnLst/>
              <a:rect l="l" t="t" r="r" b="b"/>
              <a:pathLst>
                <a:path w="605801" h="94837">
                  <a:moveTo>
                    <a:pt x="47418" y="0"/>
                  </a:moveTo>
                  <a:lnTo>
                    <a:pt x="558383" y="0"/>
                  </a:lnTo>
                  <a:cubicBezTo>
                    <a:pt x="584571" y="0"/>
                    <a:pt x="605801" y="21230"/>
                    <a:pt x="605801" y="47418"/>
                  </a:cubicBezTo>
                  <a:lnTo>
                    <a:pt x="605801" y="47418"/>
                  </a:lnTo>
                  <a:cubicBezTo>
                    <a:pt x="605801" y="73607"/>
                    <a:pt x="584571" y="94837"/>
                    <a:pt x="558383"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txBody>
            <a:bodyPr/>
            <a:lstStyle/>
            <a:p>
              <a:endParaRPr lang="pt-PT"/>
            </a:p>
          </p:txBody>
        </p:sp>
        <p:sp>
          <p:nvSpPr>
            <p:cNvPr id="8" name="TextBox 8"/>
            <p:cNvSpPr txBox="1"/>
            <p:nvPr/>
          </p:nvSpPr>
          <p:spPr>
            <a:xfrm>
              <a:off x="0" y="-38100"/>
              <a:ext cx="605801" cy="13293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2728520" y="665807"/>
            <a:ext cx="6329083" cy="7390648"/>
          </a:xfrm>
          <a:custGeom>
            <a:avLst/>
            <a:gdLst/>
            <a:ahLst/>
            <a:cxnLst/>
            <a:rect l="l" t="t" r="r" b="b"/>
            <a:pathLst>
              <a:path w="6329083" h="7390648">
                <a:moveTo>
                  <a:pt x="0" y="0"/>
                </a:moveTo>
                <a:lnTo>
                  <a:pt x="6329082" y="0"/>
                </a:lnTo>
                <a:lnTo>
                  <a:pt x="6329082" y="7390649"/>
                </a:lnTo>
                <a:lnTo>
                  <a:pt x="0" y="739064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10" name="Freeform 10"/>
          <p:cNvSpPr/>
          <p:nvPr/>
        </p:nvSpPr>
        <p:spPr>
          <a:xfrm>
            <a:off x="9484287" y="538556"/>
            <a:ext cx="2972578" cy="3920666"/>
          </a:xfrm>
          <a:custGeom>
            <a:avLst/>
            <a:gdLst/>
            <a:ahLst/>
            <a:cxnLst/>
            <a:rect l="l" t="t" r="r" b="b"/>
            <a:pathLst>
              <a:path w="2972578" h="3920666">
                <a:moveTo>
                  <a:pt x="0" y="0"/>
                </a:moveTo>
                <a:lnTo>
                  <a:pt x="2972578" y="0"/>
                </a:lnTo>
                <a:lnTo>
                  <a:pt x="2972578" y="3920666"/>
                </a:lnTo>
                <a:lnTo>
                  <a:pt x="0" y="39206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1" name="Freeform 11"/>
          <p:cNvSpPr/>
          <p:nvPr/>
        </p:nvSpPr>
        <p:spPr>
          <a:xfrm>
            <a:off x="16626167" y="-521251"/>
            <a:ext cx="1367647" cy="2524181"/>
          </a:xfrm>
          <a:custGeom>
            <a:avLst/>
            <a:gdLst/>
            <a:ahLst/>
            <a:cxnLst/>
            <a:rect l="l" t="t" r="r" b="b"/>
            <a:pathLst>
              <a:path w="1367647" h="2524181">
                <a:moveTo>
                  <a:pt x="0" y="0"/>
                </a:moveTo>
                <a:lnTo>
                  <a:pt x="1367647" y="0"/>
                </a:lnTo>
                <a:lnTo>
                  <a:pt x="1367647" y="2524181"/>
                </a:lnTo>
                <a:lnTo>
                  <a:pt x="0" y="252418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PT"/>
          </a:p>
        </p:txBody>
      </p:sp>
      <p:sp>
        <p:nvSpPr>
          <p:cNvPr id="12" name="Freeform 12"/>
          <p:cNvSpPr/>
          <p:nvPr/>
        </p:nvSpPr>
        <p:spPr>
          <a:xfrm>
            <a:off x="9687822" y="8942440"/>
            <a:ext cx="2565509" cy="2532857"/>
          </a:xfrm>
          <a:custGeom>
            <a:avLst/>
            <a:gdLst/>
            <a:ahLst/>
            <a:cxnLst/>
            <a:rect l="l" t="t" r="r" b="b"/>
            <a:pathLst>
              <a:path w="2565509" h="2532857">
                <a:moveTo>
                  <a:pt x="0" y="0"/>
                </a:moveTo>
                <a:lnTo>
                  <a:pt x="2565508" y="0"/>
                </a:lnTo>
                <a:lnTo>
                  <a:pt x="2565508" y="2532857"/>
                </a:lnTo>
                <a:lnTo>
                  <a:pt x="0" y="25328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PT"/>
          </a:p>
        </p:txBody>
      </p:sp>
      <p:sp>
        <p:nvSpPr>
          <p:cNvPr id="13" name="Freeform 13"/>
          <p:cNvSpPr/>
          <p:nvPr/>
        </p:nvSpPr>
        <p:spPr>
          <a:xfrm>
            <a:off x="-1277547" y="-1323682"/>
            <a:ext cx="6572509" cy="5019007"/>
          </a:xfrm>
          <a:custGeom>
            <a:avLst/>
            <a:gdLst/>
            <a:ahLst/>
            <a:cxnLst/>
            <a:rect l="l" t="t" r="r" b="b"/>
            <a:pathLst>
              <a:path w="6572509" h="5019007">
                <a:moveTo>
                  <a:pt x="0" y="0"/>
                </a:moveTo>
                <a:lnTo>
                  <a:pt x="6572508" y="0"/>
                </a:lnTo>
                <a:lnTo>
                  <a:pt x="6572508" y="5019006"/>
                </a:lnTo>
                <a:lnTo>
                  <a:pt x="0" y="50190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PT"/>
          </a:p>
        </p:txBody>
      </p:sp>
      <p:sp>
        <p:nvSpPr>
          <p:cNvPr id="14" name="Freeform 14"/>
          <p:cNvSpPr/>
          <p:nvPr/>
        </p:nvSpPr>
        <p:spPr>
          <a:xfrm flipH="1">
            <a:off x="-697587" y="2618214"/>
            <a:ext cx="2093670" cy="1742917"/>
          </a:xfrm>
          <a:custGeom>
            <a:avLst/>
            <a:gdLst/>
            <a:ahLst/>
            <a:cxnLst/>
            <a:rect l="l" t="t" r="r" b="b"/>
            <a:pathLst>
              <a:path w="2093670" h="1742917">
                <a:moveTo>
                  <a:pt x="2093670" y="0"/>
                </a:moveTo>
                <a:lnTo>
                  <a:pt x="0" y="0"/>
                </a:lnTo>
                <a:lnTo>
                  <a:pt x="0" y="1742917"/>
                </a:lnTo>
                <a:lnTo>
                  <a:pt x="2093670" y="1742917"/>
                </a:lnTo>
                <a:lnTo>
                  <a:pt x="209367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PT"/>
          </a:p>
        </p:txBody>
      </p:sp>
      <p:sp>
        <p:nvSpPr>
          <p:cNvPr id="15" name="Freeform 15"/>
          <p:cNvSpPr/>
          <p:nvPr/>
        </p:nvSpPr>
        <p:spPr>
          <a:xfrm>
            <a:off x="5294961" y="-243813"/>
            <a:ext cx="1680125" cy="1429634"/>
          </a:xfrm>
          <a:custGeom>
            <a:avLst/>
            <a:gdLst/>
            <a:ahLst/>
            <a:cxnLst/>
            <a:rect l="l" t="t" r="r" b="b"/>
            <a:pathLst>
              <a:path w="1680125" h="1429634">
                <a:moveTo>
                  <a:pt x="0" y="0"/>
                </a:moveTo>
                <a:lnTo>
                  <a:pt x="1680125" y="0"/>
                </a:lnTo>
                <a:lnTo>
                  <a:pt x="1680125" y="1429634"/>
                </a:lnTo>
                <a:lnTo>
                  <a:pt x="0" y="1429634"/>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PT"/>
          </a:p>
        </p:txBody>
      </p:sp>
      <p:sp>
        <p:nvSpPr>
          <p:cNvPr id="16" name="Freeform 16"/>
          <p:cNvSpPr/>
          <p:nvPr/>
        </p:nvSpPr>
        <p:spPr>
          <a:xfrm rot="5400000">
            <a:off x="7712489" y="2036064"/>
            <a:ext cx="686467" cy="1850768"/>
          </a:xfrm>
          <a:custGeom>
            <a:avLst/>
            <a:gdLst/>
            <a:ahLst/>
            <a:cxnLst/>
            <a:rect l="l" t="t" r="r" b="b"/>
            <a:pathLst>
              <a:path w="686467" h="1850768">
                <a:moveTo>
                  <a:pt x="0" y="0"/>
                </a:moveTo>
                <a:lnTo>
                  <a:pt x="686466" y="0"/>
                </a:lnTo>
                <a:lnTo>
                  <a:pt x="686466" y="1850768"/>
                </a:lnTo>
                <a:lnTo>
                  <a:pt x="0" y="1850768"/>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PT"/>
          </a:p>
        </p:txBody>
      </p:sp>
      <p:sp>
        <p:nvSpPr>
          <p:cNvPr id="17" name="TextBox 17"/>
          <p:cNvSpPr txBox="1"/>
          <p:nvPr/>
        </p:nvSpPr>
        <p:spPr>
          <a:xfrm>
            <a:off x="1396083" y="4939330"/>
            <a:ext cx="8291739" cy="923291"/>
          </a:xfrm>
          <a:prstGeom prst="rect">
            <a:avLst/>
          </a:prstGeom>
        </p:spPr>
        <p:txBody>
          <a:bodyPr lIns="0" tIns="0" rIns="0" bIns="0" rtlCol="0" anchor="t">
            <a:spAutoFit/>
          </a:bodyPr>
          <a:lstStyle/>
          <a:p>
            <a:pPr algn="l">
              <a:lnSpc>
                <a:spcPts val="6467"/>
              </a:lnSpc>
              <a:spcBef>
                <a:spcPct val="0"/>
              </a:spcBef>
            </a:pPr>
            <a:r>
              <a:rPr lang="en-US" sz="6467">
                <a:solidFill>
                  <a:srgbClr val="231F20"/>
                </a:solidFill>
                <a:latin typeface="Cubao Narrow"/>
                <a:ea typeface="Cubao Narrow"/>
                <a:cs typeface="Cubao Narrow"/>
                <a:sym typeface="Cubao Narrow"/>
              </a:rPr>
              <a:t>Project's Idea Description</a:t>
            </a:r>
          </a:p>
        </p:txBody>
      </p:sp>
      <p:sp>
        <p:nvSpPr>
          <p:cNvPr id="18" name="TextBox 18"/>
          <p:cNvSpPr txBox="1"/>
          <p:nvPr/>
        </p:nvSpPr>
        <p:spPr>
          <a:xfrm>
            <a:off x="1396083" y="6334691"/>
            <a:ext cx="8334810" cy="2028190"/>
          </a:xfrm>
          <a:prstGeom prst="rect">
            <a:avLst/>
          </a:prstGeom>
        </p:spPr>
        <p:txBody>
          <a:bodyPr lIns="0" tIns="0" rIns="0" bIns="0" rtlCol="0" anchor="t">
            <a:spAutoFit/>
          </a:bodyPr>
          <a:lstStyle/>
          <a:p>
            <a:pPr algn="ctr">
              <a:lnSpc>
                <a:spcPts val="3220"/>
              </a:lnSpc>
            </a:pPr>
            <a:r>
              <a:rPr lang="en-US" sz="2300">
                <a:solidFill>
                  <a:srgbClr val="231F20"/>
                </a:solidFill>
                <a:latin typeface="Canva Sans"/>
                <a:ea typeface="Canva Sans"/>
                <a:cs typeface="Canva Sans"/>
                <a:sym typeface="Canva Sans"/>
              </a:rPr>
              <a:t>The project aims to create a mobile app that helps users monitor their energy consumption in real time, receive alerts, and get recommendations to save energy and reduce costs.</a:t>
            </a:r>
          </a:p>
          <a:p>
            <a:pPr algn="ctr">
              <a:lnSpc>
                <a:spcPts val="3240"/>
              </a:lnSpc>
            </a:pPr>
            <a:endParaRPr lang="en-US" sz="2300">
              <a:solidFill>
                <a:srgbClr val="231F20"/>
              </a:solidFill>
              <a:latin typeface="Canva Sans"/>
              <a:ea typeface="Canva Sans"/>
              <a:cs typeface="Canva Sans"/>
              <a:sym typeface="Canv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14425889" y="-1242385"/>
            <a:ext cx="5344791" cy="5344791"/>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8F12E"/>
            </a:solidFill>
          </p:spPr>
          <p:txBody>
            <a:bodyPr/>
            <a:lstStyle/>
            <a:p>
              <a:endParaRPr lang="pt-PT"/>
            </a:p>
          </p:txBody>
        </p:sp>
        <p:sp>
          <p:nvSpPr>
            <p:cNvPr id="4" name="TextBox 4"/>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1949559" y="1396521"/>
            <a:ext cx="2575446" cy="3204740"/>
          </a:xfrm>
          <a:custGeom>
            <a:avLst/>
            <a:gdLst/>
            <a:ahLst/>
            <a:cxnLst/>
            <a:rect l="l" t="t" r="r" b="b"/>
            <a:pathLst>
              <a:path w="2575446" h="3204740">
                <a:moveTo>
                  <a:pt x="0" y="0"/>
                </a:moveTo>
                <a:lnTo>
                  <a:pt x="2575446" y="0"/>
                </a:lnTo>
                <a:lnTo>
                  <a:pt x="2575446" y="3204740"/>
                </a:lnTo>
                <a:lnTo>
                  <a:pt x="0" y="32047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6" name="Freeform 6"/>
          <p:cNvSpPr/>
          <p:nvPr/>
        </p:nvSpPr>
        <p:spPr>
          <a:xfrm>
            <a:off x="15816124" y="-771153"/>
            <a:ext cx="2564322" cy="3711519"/>
          </a:xfrm>
          <a:custGeom>
            <a:avLst/>
            <a:gdLst/>
            <a:ahLst/>
            <a:cxnLst/>
            <a:rect l="l" t="t" r="r" b="b"/>
            <a:pathLst>
              <a:path w="2564322" h="3711519">
                <a:moveTo>
                  <a:pt x="0" y="0"/>
                </a:moveTo>
                <a:lnTo>
                  <a:pt x="2564322" y="0"/>
                </a:lnTo>
                <a:lnTo>
                  <a:pt x="2564322" y="3711518"/>
                </a:lnTo>
                <a:lnTo>
                  <a:pt x="0" y="371151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7" name="TextBox 7"/>
          <p:cNvSpPr txBox="1"/>
          <p:nvPr/>
        </p:nvSpPr>
        <p:spPr>
          <a:xfrm>
            <a:off x="1920134" y="1453671"/>
            <a:ext cx="8334810" cy="1040144"/>
          </a:xfrm>
          <a:prstGeom prst="rect">
            <a:avLst/>
          </a:prstGeom>
        </p:spPr>
        <p:txBody>
          <a:bodyPr lIns="0" tIns="0" rIns="0" bIns="0" rtlCol="0" anchor="t">
            <a:spAutoFit/>
          </a:bodyPr>
          <a:lstStyle/>
          <a:p>
            <a:pPr algn="l">
              <a:lnSpc>
                <a:spcPts val="7200"/>
              </a:lnSpc>
              <a:spcBef>
                <a:spcPct val="0"/>
              </a:spcBef>
            </a:pPr>
            <a:r>
              <a:rPr lang="en-US" sz="7200">
                <a:solidFill>
                  <a:srgbClr val="231F20"/>
                </a:solidFill>
                <a:latin typeface="Cubao Narrow"/>
                <a:ea typeface="Cubao Narrow"/>
                <a:cs typeface="Cubao Narrow"/>
                <a:sym typeface="Cubao Narrow"/>
              </a:rPr>
              <a:t>Related Apps/Systems</a:t>
            </a:r>
          </a:p>
        </p:txBody>
      </p:sp>
      <p:sp>
        <p:nvSpPr>
          <p:cNvPr id="8" name="AutoShape 8"/>
          <p:cNvSpPr/>
          <p:nvPr/>
        </p:nvSpPr>
        <p:spPr>
          <a:xfrm>
            <a:off x="1920134" y="2897494"/>
            <a:ext cx="7387161" cy="0"/>
          </a:xfrm>
          <a:prstGeom prst="line">
            <a:avLst/>
          </a:prstGeom>
          <a:ln w="76200" cap="flat">
            <a:solidFill>
              <a:srgbClr val="FFF200"/>
            </a:solidFill>
            <a:prstDash val="sysDash"/>
            <a:headEnd type="none" w="sm" len="sm"/>
            <a:tailEnd type="none" w="sm" len="sm"/>
          </a:ln>
        </p:spPr>
        <p:txBody>
          <a:bodyPr/>
          <a:lstStyle/>
          <a:p>
            <a:endParaRPr lang="pt-PT"/>
          </a:p>
        </p:txBody>
      </p:sp>
      <p:sp>
        <p:nvSpPr>
          <p:cNvPr id="9" name="Freeform 9"/>
          <p:cNvSpPr/>
          <p:nvPr/>
        </p:nvSpPr>
        <p:spPr>
          <a:xfrm>
            <a:off x="1920134" y="3494101"/>
            <a:ext cx="610735" cy="571870"/>
          </a:xfrm>
          <a:custGeom>
            <a:avLst/>
            <a:gdLst/>
            <a:ahLst/>
            <a:cxnLst/>
            <a:rect l="l" t="t" r="r" b="b"/>
            <a:pathLst>
              <a:path w="610735" h="571870">
                <a:moveTo>
                  <a:pt x="0" y="0"/>
                </a:moveTo>
                <a:lnTo>
                  <a:pt x="610735" y="0"/>
                </a:lnTo>
                <a:lnTo>
                  <a:pt x="610735" y="571870"/>
                </a:lnTo>
                <a:lnTo>
                  <a:pt x="0" y="571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0" name="Freeform 10"/>
          <p:cNvSpPr/>
          <p:nvPr/>
        </p:nvSpPr>
        <p:spPr>
          <a:xfrm>
            <a:off x="1920134" y="5761501"/>
            <a:ext cx="610735" cy="571870"/>
          </a:xfrm>
          <a:custGeom>
            <a:avLst/>
            <a:gdLst/>
            <a:ahLst/>
            <a:cxnLst/>
            <a:rect l="l" t="t" r="r" b="b"/>
            <a:pathLst>
              <a:path w="610735" h="571870">
                <a:moveTo>
                  <a:pt x="0" y="0"/>
                </a:moveTo>
                <a:lnTo>
                  <a:pt x="610735" y="0"/>
                </a:lnTo>
                <a:lnTo>
                  <a:pt x="610735" y="571870"/>
                </a:lnTo>
                <a:lnTo>
                  <a:pt x="0" y="571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1" name="Freeform 11"/>
          <p:cNvSpPr/>
          <p:nvPr/>
        </p:nvSpPr>
        <p:spPr>
          <a:xfrm>
            <a:off x="-825379" y="8626954"/>
            <a:ext cx="2745513" cy="2336182"/>
          </a:xfrm>
          <a:custGeom>
            <a:avLst/>
            <a:gdLst/>
            <a:ahLst/>
            <a:cxnLst/>
            <a:rect l="l" t="t" r="r" b="b"/>
            <a:pathLst>
              <a:path w="2745513" h="2336182">
                <a:moveTo>
                  <a:pt x="0" y="0"/>
                </a:moveTo>
                <a:lnTo>
                  <a:pt x="2745513" y="0"/>
                </a:lnTo>
                <a:lnTo>
                  <a:pt x="2745513" y="2336182"/>
                </a:lnTo>
                <a:lnTo>
                  <a:pt x="0" y="23361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PT"/>
          </a:p>
        </p:txBody>
      </p:sp>
      <p:sp>
        <p:nvSpPr>
          <p:cNvPr id="12" name="Freeform 12"/>
          <p:cNvSpPr/>
          <p:nvPr/>
        </p:nvSpPr>
        <p:spPr>
          <a:xfrm rot="5400000">
            <a:off x="193149" y="-224651"/>
            <a:ext cx="708457" cy="1910057"/>
          </a:xfrm>
          <a:custGeom>
            <a:avLst/>
            <a:gdLst/>
            <a:ahLst/>
            <a:cxnLst/>
            <a:rect l="l" t="t" r="r" b="b"/>
            <a:pathLst>
              <a:path w="708457" h="1910057">
                <a:moveTo>
                  <a:pt x="0" y="0"/>
                </a:moveTo>
                <a:lnTo>
                  <a:pt x="708457" y="0"/>
                </a:lnTo>
                <a:lnTo>
                  <a:pt x="708457" y="1910057"/>
                </a:lnTo>
                <a:lnTo>
                  <a:pt x="0" y="19100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PT"/>
          </a:p>
        </p:txBody>
      </p:sp>
      <p:sp>
        <p:nvSpPr>
          <p:cNvPr id="13" name="Freeform 13"/>
          <p:cNvSpPr/>
          <p:nvPr/>
        </p:nvSpPr>
        <p:spPr>
          <a:xfrm>
            <a:off x="17254418" y="3680286"/>
            <a:ext cx="2067163" cy="1758968"/>
          </a:xfrm>
          <a:custGeom>
            <a:avLst/>
            <a:gdLst/>
            <a:ahLst/>
            <a:cxnLst/>
            <a:rect l="l" t="t" r="r" b="b"/>
            <a:pathLst>
              <a:path w="2067163" h="1758968">
                <a:moveTo>
                  <a:pt x="0" y="0"/>
                </a:moveTo>
                <a:lnTo>
                  <a:pt x="2067164" y="0"/>
                </a:lnTo>
                <a:lnTo>
                  <a:pt x="2067164" y="1758968"/>
                </a:lnTo>
                <a:lnTo>
                  <a:pt x="0" y="175896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PT"/>
          </a:p>
        </p:txBody>
      </p:sp>
      <p:sp>
        <p:nvSpPr>
          <p:cNvPr id="14" name="Freeform 14"/>
          <p:cNvSpPr/>
          <p:nvPr/>
        </p:nvSpPr>
        <p:spPr>
          <a:xfrm>
            <a:off x="10915668" y="1084606"/>
            <a:ext cx="1147412" cy="1132808"/>
          </a:xfrm>
          <a:custGeom>
            <a:avLst/>
            <a:gdLst/>
            <a:ahLst/>
            <a:cxnLst/>
            <a:rect l="l" t="t" r="r" b="b"/>
            <a:pathLst>
              <a:path w="1147412" h="1132808">
                <a:moveTo>
                  <a:pt x="0" y="0"/>
                </a:moveTo>
                <a:lnTo>
                  <a:pt x="1147412" y="0"/>
                </a:lnTo>
                <a:lnTo>
                  <a:pt x="1147412" y="1132808"/>
                </a:lnTo>
                <a:lnTo>
                  <a:pt x="0" y="113280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PT"/>
          </a:p>
        </p:txBody>
      </p:sp>
      <p:sp>
        <p:nvSpPr>
          <p:cNvPr id="15" name="TextBox 15"/>
          <p:cNvSpPr txBox="1"/>
          <p:nvPr/>
        </p:nvSpPr>
        <p:spPr>
          <a:xfrm>
            <a:off x="2627961" y="3360751"/>
            <a:ext cx="5535907" cy="2686685"/>
          </a:xfrm>
          <a:prstGeom prst="rect">
            <a:avLst/>
          </a:prstGeom>
        </p:spPr>
        <p:txBody>
          <a:bodyPr lIns="0" tIns="0" rIns="0" bIns="0" rtlCol="0" anchor="t">
            <a:spAutoFit/>
          </a:bodyPr>
          <a:lstStyle/>
          <a:p>
            <a:pPr algn="just">
              <a:lnSpc>
                <a:spcPts val="4589"/>
              </a:lnSpc>
            </a:pPr>
            <a:r>
              <a:rPr lang="en-US" sz="2699">
                <a:solidFill>
                  <a:srgbClr val="231F20"/>
                </a:solidFill>
                <a:latin typeface="Canva Sans"/>
                <a:ea typeface="Canva Sans"/>
                <a:cs typeface="Canva Sans"/>
                <a:sym typeface="Canva Sans"/>
              </a:rPr>
              <a:t>Email:</a:t>
            </a:r>
          </a:p>
          <a:p>
            <a:pPr algn="just">
              <a:lnSpc>
                <a:spcPts val="4589"/>
              </a:lnSpc>
            </a:pPr>
            <a:r>
              <a:rPr lang="en-US" sz="2699">
                <a:solidFill>
                  <a:srgbClr val="231F20"/>
                </a:solidFill>
                <a:latin typeface="Canva Sans"/>
                <a:ea typeface="Canva Sans"/>
                <a:cs typeface="Canva Sans"/>
                <a:sym typeface="Canva Sans"/>
              </a:rPr>
              <a:t>    -&gt; Gmail</a:t>
            </a:r>
          </a:p>
          <a:p>
            <a:pPr algn="just">
              <a:lnSpc>
                <a:spcPts val="4589"/>
              </a:lnSpc>
            </a:pPr>
            <a:r>
              <a:rPr lang="en-US" sz="2699">
                <a:solidFill>
                  <a:srgbClr val="231F20"/>
                </a:solidFill>
                <a:latin typeface="Canva Sans"/>
                <a:ea typeface="Canva Sans"/>
                <a:cs typeface="Canva Sans"/>
                <a:sym typeface="Canva Sans"/>
              </a:rPr>
              <a:t>    -&gt; Outlook</a:t>
            </a:r>
          </a:p>
          <a:p>
            <a:pPr algn="just">
              <a:lnSpc>
                <a:spcPts val="4589"/>
              </a:lnSpc>
            </a:pPr>
            <a:r>
              <a:rPr lang="en-US" sz="2699">
                <a:solidFill>
                  <a:srgbClr val="231F20"/>
                </a:solidFill>
                <a:latin typeface="Canva Sans"/>
                <a:ea typeface="Canva Sans"/>
                <a:cs typeface="Canva Sans"/>
                <a:sym typeface="Canva Sans"/>
              </a:rPr>
              <a:t>    -&gt; etc</a:t>
            </a:r>
          </a:p>
          <a:p>
            <a:pPr algn="just">
              <a:lnSpc>
                <a:spcPts val="2300"/>
              </a:lnSpc>
              <a:spcBef>
                <a:spcPct val="0"/>
              </a:spcBef>
            </a:pPr>
            <a:endParaRPr lang="en-US" sz="2699">
              <a:solidFill>
                <a:srgbClr val="231F20"/>
              </a:solidFill>
              <a:latin typeface="Canva Sans"/>
              <a:ea typeface="Canva Sans"/>
              <a:cs typeface="Canva Sans"/>
              <a:sym typeface="Canva Sans"/>
            </a:endParaRPr>
          </a:p>
        </p:txBody>
      </p:sp>
      <p:sp>
        <p:nvSpPr>
          <p:cNvPr id="16" name="TextBox 16"/>
          <p:cNvSpPr txBox="1"/>
          <p:nvPr/>
        </p:nvSpPr>
        <p:spPr>
          <a:xfrm>
            <a:off x="2627961" y="5732598"/>
            <a:ext cx="5535907" cy="2770505"/>
          </a:xfrm>
          <a:prstGeom prst="rect">
            <a:avLst/>
          </a:prstGeom>
        </p:spPr>
        <p:txBody>
          <a:bodyPr lIns="0" tIns="0" rIns="0" bIns="0" rtlCol="0" anchor="t">
            <a:spAutoFit/>
          </a:bodyPr>
          <a:lstStyle/>
          <a:p>
            <a:pPr algn="just">
              <a:lnSpc>
                <a:spcPts val="4589"/>
              </a:lnSpc>
            </a:pPr>
            <a:r>
              <a:rPr lang="en-US" sz="2699">
                <a:solidFill>
                  <a:srgbClr val="231F20"/>
                </a:solidFill>
                <a:latin typeface="Canva Sans"/>
                <a:ea typeface="Canva Sans"/>
                <a:cs typeface="Canva Sans"/>
                <a:sym typeface="Canva Sans"/>
              </a:rPr>
              <a:t>Social Network :</a:t>
            </a:r>
          </a:p>
          <a:p>
            <a:pPr algn="just">
              <a:lnSpc>
                <a:spcPts val="4589"/>
              </a:lnSpc>
            </a:pPr>
            <a:r>
              <a:rPr lang="en-US" sz="2699">
                <a:solidFill>
                  <a:srgbClr val="231F20"/>
                </a:solidFill>
                <a:latin typeface="Canva Sans"/>
                <a:ea typeface="Canva Sans"/>
                <a:cs typeface="Canva Sans"/>
                <a:sym typeface="Canva Sans"/>
              </a:rPr>
              <a:t>   -&gt; Instagram </a:t>
            </a:r>
          </a:p>
          <a:p>
            <a:pPr algn="just">
              <a:lnSpc>
                <a:spcPts val="4589"/>
              </a:lnSpc>
            </a:pPr>
            <a:r>
              <a:rPr lang="en-US" sz="2699">
                <a:solidFill>
                  <a:srgbClr val="231F20"/>
                </a:solidFill>
                <a:latin typeface="Canva Sans"/>
                <a:ea typeface="Canva Sans"/>
                <a:cs typeface="Canva Sans"/>
                <a:sym typeface="Canva Sans"/>
              </a:rPr>
              <a:t>   -&gt; Facebook</a:t>
            </a:r>
          </a:p>
          <a:p>
            <a:pPr algn="just">
              <a:lnSpc>
                <a:spcPts val="4589"/>
              </a:lnSpc>
            </a:pPr>
            <a:r>
              <a:rPr lang="en-US" sz="2699">
                <a:solidFill>
                  <a:srgbClr val="231F20"/>
                </a:solidFill>
                <a:latin typeface="Canva Sans"/>
                <a:ea typeface="Canva Sans"/>
                <a:cs typeface="Canva Sans"/>
                <a:sym typeface="Canva Sans"/>
              </a:rPr>
              <a:t>   -&gt; etc</a:t>
            </a:r>
          </a:p>
          <a:p>
            <a:pPr algn="just">
              <a:lnSpc>
                <a:spcPts val="2900"/>
              </a:lnSpc>
              <a:spcBef>
                <a:spcPct val="0"/>
              </a:spcBef>
            </a:pPr>
            <a:endParaRPr lang="en-US" sz="2699">
              <a:solidFill>
                <a:srgbClr val="231F20"/>
              </a:solidFill>
              <a:latin typeface="Canva Sans"/>
              <a:ea typeface="Canva Sans"/>
              <a:cs typeface="Canva Sans"/>
              <a:sym typeface="Canv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sp>
        <p:nvSpPr>
          <p:cNvPr id="2" name="Freeform 2"/>
          <p:cNvSpPr/>
          <p:nvPr/>
        </p:nvSpPr>
        <p:spPr>
          <a:xfrm>
            <a:off x="14086709" y="-2388777"/>
            <a:ext cx="5058326" cy="5931939"/>
          </a:xfrm>
          <a:custGeom>
            <a:avLst/>
            <a:gdLst/>
            <a:ahLst/>
            <a:cxnLst/>
            <a:rect l="l" t="t" r="r" b="b"/>
            <a:pathLst>
              <a:path w="5058326" h="5931939">
                <a:moveTo>
                  <a:pt x="0" y="0"/>
                </a:moveTo>
                <a:lnTo>
                  <a:pt x="5058326" y="0"/>
                </a:lnTo>
                <a:lnTo>
                  <a:pt x="5058326" y="5931938"/>
                </a:lnTo>
                <a:lnTo>
                  <a:pt x="0" y="59319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3" name="Freeform 3"/>
          <p:cNvSpPr/>
          <p:nvPr/>
        </p:nvSpPr>
        <p:spPr>
          <a:xfrm rot="8492411">
            <a:off x="12811715" y="-832206"/>
            <a:ext cx="1046222" cy="1930947"/>
          </a:xfrm>
          <a:custGeom>
            <a:avLst/>
            <a:gdLst/>
            <a:ahLst/>
            <a:cxnLst/>
            <a:rect l="l" t="t" r="r" b="b"/>
            <a:pathLst>
              <a:path w="1046222" h="1930947">
                <a:moveTo>
                  <a:pt x="0" y="0"/>
                </a:moveTo>
                <a:lnTo>
                  <a:pt x="1046222" y="0"/>
                </a:lnTo>
                <a:lnTo>
                  <a:pt x="1046222" y="1930948"/>
                </a:lnTo>
                <a:lnTo>
                  <a:pt x="0" y="19309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4" name="TextBox 4"/>
          <p:cNvSpPr txBox="1"/>
          <p:nvPr/>
        </p:nvSpPr>
        <p:spPr>
          <a:xfrm>
            <a:off x="363179" y="396705"/>
            <a:ext cx="8334810" cy="912500"/>
          </a:xfrm>
          <a:prstGeom prst="rect">
            <a:avLst/>
          </a:prstGeom>
        </p:spPr>
        <p:txBody>
          <a:bodyPr lIns="0" tIns="0" rIns="0" bIns="0" rtlCol="0" anchor="t">
            <a:spAutoFit/>
          </a:bodyPr>
          <a:lstStyle/>
          <a:p>
            <a:pPr algn="ctr">
              <a:lnSpc>
                <a:spcPts val="6300"/>
              </a:lnSpc>
              <a:spcBef>
                <a:spcPct val="0"/>
              </a:spcBef>
            </a:pPr>
            <a:r>
              <a:rPr lang="en-US" sz="6300">
                <a:solidFill>
                  <a:srgbClr val="231F20"/>
                </a:solidFill>
                <a:latin typeface="Cubao Narrow"/>
                <a:ea typeface="Cubao Narrow"/>
                <a:cs typeface="Cubao Narrow"/>
                <a:sym typeface="Cubao Narrow"/>
              </a:rPr>
              <a:t>Questionnaire highlights</a:t>
            </a:r>
          </a:p>
        </p:txBody>
      </p:sp>
      <p:sp>
        <p:nvSpPr>
          <p:cNvPr id="5" name="TextBox 5"/>
          <p:cNvSpPr txBox="1"/>
          <p:nvPr/>
        </p:nvSpPr>
        <p:spPr>
          <a:xfrm>
            <a:off x="722865" y="5127128"/>
            <a:ext cx="14733135" cy="3705577"/>
          </a:xfrm>
          <a:prstGeom prst="rect">
            <a:avLst/>
          </a:prstGeom>
        </p:spPr>
        <p:txBody>
          <a:bodyPr lIns="0" tIns="0" rIns="0" bIns="0" rtlCol="0" anchor="t">
            <a:spAutoFit/>
          </a:bodyPr>
          <a:lstStyle/>
          <a:p>
            <a:pPr algn="just">
              <a:lnSpc>
                <a:spcPts val="4105"/>
              </a:lnSpc>
            </a:pPr>
            <a:r>
              <a:rPr lang="en-US" sz="2932" b="1">
                <a:solidFill>
                  <a:srgbClr val="231F20"/>
                </a:solidFill>
                <a:latin typeface="Canva Sans Bold"/>
                <a:ea typeface="Canva Sans Bold"/>
                <a:cs typeface="Canva Sans Bold"/>
                <a:sym typeface="Canva Sans Bold"/>
              </a:rPr>
              <a:t>It should be highlighted that:</a:t>
            </a:r>
            <a:r>
              <a:rPr lang="en-US" sz="2932">
                <a:solidFill>
                  <a:srgbClr val="231F20"/>
                </a:solidFill>
                <a:latin typeface="Canva Sans"/>
                <a:ea typeface="Canva Sans"/>
                <a:cs typeface="Canva Sans"/>
                <a:sym typeface="Canva Sans"/>
              </a:rPr>
              <a:t> </a:t>
            </a:r>
          </a:p>
          <a:p>
            <a:pPr marL="494410" lvl="1" indent="-247205" algn="just">
              <a:lnSpc>
                <a:spcPts val="3205"/>
              </a:lnSpc>
              <a:buFont typeface="Arial"/>
              <a:buChar char="•"/>
            </a:pPr>
            <a:r>
              <a:rPr lang="en-US" sz="2289">
                <a:solidFill>
                  <a:srgbClr val="231F20"/>
                </a:solidFill>
                <a:latin typeface="Canva Sans"/>
                <a:ea typeface="Canva Sans"/>
                <a:cs typeface="Canva Sans"/>
                <a:sym typeface="Canva Sans"/>
              </a:rPr>
              <a:t>50.6% of participants monitor their energy consumption monthly, while 40% rarely or never monitor it. This indicates that many users could benefit from more frequent monitoring tools.</a:t>
            </a:r>
          </a:p>
          <a:p>
            <a:pPr marL="494410" lvl="1" indent="-247205" algn="just">
              <a:lnSpc>
                <a:spcPts val="3205"/>
              </a:lnSpc>
              <a:buFont typeface="Arial"/>
              <a:buChar char="•"/>
            </a:pPr>
            <a:r>
              <a:rPr lang="en-US" sz="2289">
                <a:solidFill>
                  <a:srgbClr val="231F20"/>
                </a:solidFill>
                <a:latin typeface="Canva Sans"/>
                <a:ea typeface="Canva Sans"/>
                <a:cs typeface="Canva Sans"/>
                <a:sym typeface="Canva Sans"/>
              </a:rPr>
              <a:t>The main motivations for monitoring energy usage are paying bills (20.7%) and saving money (13.8%). However, some participants (9.7%) also monitor their consumption out of curiosity.</a:t>
            </a:r>
          </a:p>
          <a:p>
            <a:pPr marL="494410" lvl="1" indent="-247205" algn="just">
              <a:lnSpc>
                <a:spcPts val="3205"/>
              </a:lnSpc>
              <a:buFont typeface="Arial"/>
              <a:buChar char="•"/>
            </a:pPr>
            <a:r>
              <a:rPr lang="en-US" sz="2289">
                <a:solidFill>
                  <a:srgbClr val="231F20"/>
                </a:solidFill>
                <a:latin typeface="Canva Sans"/>
                <a:ea typeface="Canva Sans"/>
                <a:cs typeface="Canva Sans"/>
                <a:sym typeface="Canva Sans"/>
              </a:rPr>
              <a:t>Regarding mobile app development, 47.6% of participants prefer innovation with frequent updates, while 34.7% prioritize stability in their applications. This suggests a need for balance between new features and maintaining familiarity with app functionality.</a:t>
            </a:r>
          </a:p>
          <a:p>
            <a:pPr algn="just">
              <a:lnSpc>
                <a:spcPts val="3205"/>
              </a:lnSpc>
            </a:pPr>
            <a:endParaRPr lang="en-US" sz="2289">
              <a:solidFill>
                <a:srgbClr val="231F20"/>
              </a:solidFill>
              <a:latin typeface="Canva Sans"/>
              <a:ea typeface="Canva Sans"/>
              <a:cs typeface="Canva Sans"/>
              <a:sym typeface="Canva Sans"/>
            </a:endParaRPr>
          </a:p>
        </p:txBody>
      </p:sp>
      <p:sp>
        <p:nvSpPr>
          <p:cNvPr id="6" name="TextBox 6"/>
          <p:cNvSpPr txBox="1"/>
          <p:nvPr/>
        </p:nvSpPr>
        <p:spPr>
          <a:xfrm>
            <a:off x="722865" y="1736766"/>
            <a:ext cx="13157595" cy="2789886"/>
          </a:xfrm>
          <a:prstGeom prst="rect">
            <a:avLst/>
          </a:prstGeom>
        </p:spPr>
        <p:txBody>
          <a:bodyPr lIns="0" tIns="0" rIns="0" bIns="0" rtlCol="0" anchor="t">
            <a:spAutoFit/>
          </a:bodyPr>
          <a:lstStyle/>
          <a:p>
            <a:pPr marL="493758" lvl="1" indent="-246879" algn="l">
              <a:lnSpc>
                <a:spcPts val="3201"/>
              </a:lnSpc>
              <a:buFont typeface="Arial"/>
              <a:buChar char="•"/>
            </a:pPr>
            <a:r>
              <a:rPr lang="en-US" sz="2286">
                <a:solidFill>
                  <a:srgbClr val="231F20"/>
                </a:solidFill>
                <a:latin typeface="Canva Sans"/>
                <a:ea typeface="Canva Sans"/>
                <a:cs typeface="Canva Sans"/>
                <a:sym typeface="Canva Sans"/>
              </a:rPr>
              <a:t>The main target of this forms where diferent types of people and it was publish through Whatsapp Messages;</a:t>
            </a:r>
          </a:p>
          <a:p>
            <a:pPr marL="493758" lvl="1" indent="-246879" algn="l">
              <a:lnSpc>
                <a:spcPts val="3201"/>
              </a:lnSpc>
              <a:buFont typeface="Arial"/>
              <a:buChar char="•"/>
            </a:pPr>
            <a:r>
              <a:rPr lang="en-US" sz="2286">
                <a:solidFill>
                  <a:srgbClr val="231F20"/>
                </a:solidFill>
                <a:latin typeface="Canva Sans"/>
                <a:ea typeface="Canva Sans"/>
                <a:cs typeface="Canva Sans"/>
                <a:sym typeface="Canva Sans"/>
              </a:rPr>
              <a:t>Total of responses was about 170 answers;</a:t>
            </a:r>
          </a:p>
          <a:p>
            <a:pPr marL="493758" lvl="1" indent="-246879" algn="l">
              <a:lnSpc>
                <a:spcPts val="3201"/>
              </a:lnSpc>
              <a:buFont typeface="Arial"/>
              <a:buChar char="•"/>
            </a:pPr>
            <a:r>
              <a:rPr lang="en-US" sz="2286">
                <a:solidFill>
                  <a:srgbClr val="231F20"/>
                </a:solidFill>
                <a:latin typeface="Canva Sans"/>
                <a:ea typeface="Canva Sans"/>
                <a:cs typeface="Canva Sans"/>
                <a:sym typeface="Canva Sans"/>
              </a:rPr>
              <a:t>The majority of the participants were aged between 45 and 54 years old, with 92.8% of them being homeowners;</a:t>
            </a:r>
          </a:p>
          <a:p>
            <a:pPr marL="493758" lvl="1" indent="-246879" algn="l">
              <a:lnSpc>
                <a:spcPts val="3201"/>
              </a:lnSpc>
              <a:buFont typeface="Arial"/>
              <a:buChar char="•"/>
            </a:pPr>
            <a:r>
              <a:rPr lang="en-US" sz="2286">
                <a:solidFill>
                  <a:srgbClr val="231F20"/>
                </a:solidFill>
                <a:latin typeface="Canva Sans"/>
                <a:ea typeface="Canva Sans"/>
                <a:cs typeface="Canva Sans"/>
                <a:sym typeface="Canva Sans"/>
              </a:rPr>
              <a:t>The percentage of people who find the idea of monitoring energy consumption through an app interesting is 70.7%</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6207488" y="6143983"/>
            <a:ext cx="12168600" cy="1216860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alpha val="19608"/>
              </a:srgbClr>
            </a:solidFill>
          </p:spPr>
          <p:txBody>
            <a:bodyPr/>
            <a:lstStyle/>
            <a:p>
              <a:endParaRPr lang="pt-PT"/>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80993" y="-909734"/>
            <a:ext cx="10166852" cy="4432626"/>
            <a:chOff x="-18889" y="-96803"/>
            <a:chExt cx="679094" cy="296076"/>
          </a:xfrm>
        </p:grpSpPr>
        <p:sp>
          <p:nvSpPr>
            <p:cNvPr id="6" name="Freeform 6"/>
            <p:cNvSpPr/>
            <p:nvPr/>
          </p:nvSpPr>
          <p:spPr>
            <a:xfrm>
              <a:off x="0" y="0"/>
              <a:ext cx="660205" cy="105576"/>
            </a:xfrm>
            <a:custGeom>
              <a:avLst/>
              <a:gdLst/>
              <a:ahLst/>
              <a:cxnLst/>
              <a:rect l="l" t="t" r="r" b="b"/>
              <a:pathLst>
                <a:path w="660205" h="105576">
                  <a:moveTo>
                    <a:pt x="52788" y="0"/>
                  </a:moveTo>
                  <a:lnTo>
                    <a:pt x="607416" y="0"/>
                  </a:lnTo>
                  <a:cubicBezTo>
                    <a:pt x="636570" y="0"/>
                    <a:pt x="660205" y="23634"/>
                    <a:pt x="660205" y="52788"/>
                  </a:cubicBezTo>
                  <a:lnTo>
                    <a:pt x="660205" y="52788"/>
                  </a:lnTo>
                  <a:cubicBezTo>
                    <a:pt x="660205" y="66788"/>
                    <a:pt x="654643" y="80215"/>
                    <a:pt x="644743" y="90115"/>
                  </a:cubicBezTo>
                  <a:cubicBezTo>
                    <a:pt x="634844" y="100015"/>
                    <a:pt x="621417" y="105576"/>
                    <a:pt x="607416" y="105576"/>
                  </a:cubicBezTo>
                  <a:lnTo>
                    <a:pt x="52788" y="105576"/>
                  </a:lnTo>
                  <a:cubicBezTo>
                    <a:pt x="23634" y="105576"/>
                    <a:pt x="0" y="81942"/>
                    <a:pt x="0" y="52788"/>
                  </a:cubicBezTo>
                  <a:lnTo>
                    <a:pt x="0" y="52788"/>
                  </a:lnTo>
                  <a:cubicBezTo>
                    <a:pt x="0" y="23634"/>
                    <a:pt x="23634" y="0"/>
                    <a:pt x="52788" y="0"/>
                  </a:cubicBezTo>
                  <a:close/>
                </a:path>
              </a:pathLst>
            </a:custGeom>
            <a:solidFill>
              <a:srgbClr val="6AC758"/>
            </a:solidFill>
          </p:spPr>
          <p:txBody>
            <a:bodyPr/>
            <a:lstStyle/>
            <a:p>
              <a:endParaRPr lang="pt-PT"/>
            </a:p>
          </p:txBody>
        </p:sp>
        <p:sp>
          <p:nvSpPr>
            <p:cNvPr id="7" name="TextBox 7"/>
            <p:cNvSpPr txBox="1"/>
            <p:nvPr/>
          </p:nvSpPr>
          <p:spPr>
            <a:xfrm>
              <a:off x="-18889" y="-96803"/>
              <a:ext cx="660205" cy="296076"/>
            </a:xfrm>
            <a:prstGeom prst="rect">
              <a:avLst/>
            </a:prstGeom>
          </p:spPr>
          <p:txBody>
            <a:bodyPr lIns="50800" tIns="50800" rIns="50800" bIns="50800" rtlCol="0" anchor="ctr"/>
            <a:lstStyle/>
            <a:p>
              <a:pPr algn="ctr">
                <a:lnSpc>
                  <a:spcPts val="8819"/>
                </a:lnSpc>
              </a:pPr>
              <a:r>
                <a:rPr lang="en-US" sz="6299" dirty="0">
                  <a:solidFill>
                    <a:srgbClr val="000000"/>
                  </a:solidFill>
                  <a:latin typeface="Cubao Narrow"/>
                  <a:ea typeface="Cubao Narrow"/>
                  <a:cs typeface="Cubao Narrow"/>
                  <a:sym typeface="Cubao Narrow"/>
                </a:rPr>
                <a:t>PACT Analysis</a:t>
              </a:r>
            </a:p>
          </p:txBody>
        </p:sp>
      </p:grpSp>
      <p:sp>
        <p:nvSpPr>
          <p:cNvPr id="8" name="Freeform 8"/>
          <p:cNvSpPr/>
          <p:nvPr/>
        </p:nvSpPr>
        <p:spPr>
          <a:xfrm flipH="1">
            <a:off x="13093684" y="5600448"/>
            <a:ext cx="5755114" cy="5577229"/>
          </a:xfrm>
          <a:custGeom>
            <a:avLst/>
            <a:gdLst/>
            <a:ahLst/>
            <a:cxnLst/>
            <a:rect l="l" t="t" r="r" b="b"/>
            <a:pathLst>
              <a:path w="5755114" h="5577229">
                <a:moveTo>
                  <a:pt x="5755114" y="0"/>
                </a:moveTo>
                <a:lnTo>
                  <a:pt x="0" y="0"/>
                </a:lnTo>
                <a:lnTo>
                  <a:pt x="0" y="5577229"/>
                </a:lnTo>
                <a:lnTo>
                  <a:pt x="5755114" y="5577229"/>
                </a:lnTo>
                <a:lnTo>
                  <a:pt x="5755114"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9" name="Freeform 9"/>
          <p:cNvSpPr/>
          <p:nvPr/>
        </p:nvSpPr>
        <p:spPr>
          <a:xfrm flipH="1">
            <a:off x="17329253" y="157241"/>
            <a:ext cx="2093670" cy="1742917"/>
          </a:xfrm>
          <a:custGeom>
            <a:avLst/>
            <a:gdLst/>
            <a:ahLst/>
            <a:cxnLst/>
            <a:rect l="l" t="t" r="r" b="b"/>
            <a:pathLst>
              <a:path w="2093670" h="1742917">
                <a:moveTo>
                  <a:pt x="2093670" y="0"/>
                </a:moveTo>
                <a:lnTo>
                  <a:pt x="0" y="0"/>
                </a:lnTo>
                <a:lnTo>
                  <a:pt x="0" y="1742918"/>
                </a:lnTo>
                <a:lnTo>
                  <a:pt x="2093670" y="1742918"/>
                </a:lnTo>
                <a:lnTo>
                  <a:pt x="209367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10" name="Freeform 10"/>
          <p:cNvSpPr/>
          <p:nvPr/>
        </p:nvSpPr>
        <p:spPr>
          <a:xfrm>
            <a:off x="10749270" y="9258300"/>
            <a:ext cx="2344415" cy="1679453"/>
          </a:xfrm>
          <a:custGeom>
            <a:avLst/>
            <a:gdLst/>
            <a:ahLst/>
            <a:cxnLst/>
            <a:rect l="l" t="t" r="r" b="b"/>
            <a:pathLst>
              <a:path w="2344415" h="1679453">
                <a:moveTo>
                  <a:pt x="0" y="0"/>
                </a:moveTo>
                <a:lnTo>
                  <a:pt x="2344414" y="0"/>
                </a:lnTo>
                <a:lnTo>
                  <a:pt x="2344414" y="1679453"/>
                </a:lnTo>
                <a:lnTo>
                  <a:pt x="0" y="167945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1" name="TextBox 11"/>
          <p:cNvSpPr txBox="1"/>
          <p:nvPr/>
        </p:nvSpPr>
        <p:spPr>
          <a:xfrm>
            <a:off x="805696" y="3085925"/>
            <a:ext cx="10147636" cy="2082878"/>
          </a:xfrm>
          <a:prstGeom prst="rect">
            <a:avLst/>
          </a:prstGeom>
        </p:spPr>
        <p:txBody>
          <a:bodyPr lIns="0" tIns="0" rIns="0" bIns="0" rtlCol="0" anchor="t">
            <a:spAutoFit/>
          </a:bodyPr>
          <a:lstStyle/>
          <a:p>
            <a:pPr marL="512096" lvl="1" indent="-256048" algn="just">
              <a:lnSpc>
                <a:spcPts val="3320"/>
              </a:lnSpc>
              <a:buFont typeface="Arial"/>
              <a:buChar char="•"/>
            </a:pPr>
            <a:r>
              <a:rPr lang="en-US" sz="2371">
                <a:solidFill>
                  <a:srgbClr val="000000"/>
                </a:solidFill>
                <a:latin typeface="Canva Sans"/>
                <a:ea typeface="Canva Sans"/>
                <a:cs typeface="Canva Sans"/>
                <a:sym typeface="Canva Sans"/>
              </a:rPr>
              <a:t>People: Diverse age groups, homeowners and tenants;</a:t>
            </a:r>
          </a:p>
          <a:p>
            <a:pPr marL="512096" lvl="1" indent="-256048" algn="just">
              <a:lnSpc>
                <a:spcPts val="3320"/>
              </a:lnSpc>
              <a:buFont typeface="Arial"/>
              <a:buChar char="•"/>
            </a:pPr>
            <a:r>
              <a:rPr lang="en-US" sz="2371">
                <a:solidFill>
                  <a:srgbClr val="000000"/>
                </a:solidFill>
                <a:latin typeface="Canva Sans"/>
                <a:ea typeface="Canva Sans"/>
                <a:cs typeface="Canva Sans"/>
                <a:sym typeface="Canva Sans"/>
              </a:rPr>
              <a:t>Activities: Monitoring energy usage, comparing bills, reducing costs;</a:t>
            </a:r>
          </a:p>
          <a:p>
            <a:pPr marL="512096" lvl="1" indent="-256048" algn="just">
              <a:lnSpc>
                <a:spcPts val="3320"/>
              </a:lnSpc>
              <a:buFont typeface="Arial"/>
              <a:buChar char="•"/>
            </a:pPr>
            <a:r>
              <a:rPr lang="en-US" sz="2371">
                <a:solidFill>
                  <a:srgbClr val="000000"/>
                </a:solidFill>
                <a:latin typeface="Canva Sans"/>
                <a:ea typeface="Canva Sans"/>
                <a:cs typeface="Canva Sans"/>
                <a:sym typeface="Canva Sans"/>
              </a:rPr>
              <a:t>Contexts: Households with different sizes</a:t>
            </a:r>
          </a:p>
          <a:p>
            <a:pPr marL="512096" lvl="1" indent="-256048" algn="just">
              <a:lnSpc>
                <a:spcPts val="3320"/>
              </a:lnSpc>
              <a:buFont typeface="Arial"/>
              <a:buChar char="•"/>
            </a:pPr>
            <a:r>
              <a:rPr lang="en-US" sz="2371">
                <a:solidFill>
                  <a:srgbClr val="000000"/>
                </a:solidFill>
                <a:latin typeface="Canva Sans"/>
                <a:ea typeface="Canva Sans"/>
                <a:cs typeface="Canva Sans"/>
                <a:sym typeface="Canva Sans"/>
              </a:rPr>
              <a:t>Technologies: Mobile apps, smart meters, potential future sensors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389880" y="-1276175"/>
            <a:ext cx="7579243" cy="4172093"/>
            <a:chOff x="-1339" y="-98336"/>
            <a:chExt cx="506255" cy="278676"/>
          </a:xfrm>
        </p:grpSpPr>
        <p:sp>
          <p:nvSpPr>
            <p:cNvPr id="3" name="Freeform 3"/>
            <p:cNvSpPr/>
            <p:nvPr/>
          </p:nvSpPr>
          <p:spPr>
            <a:xfrm>
              <a:off x="0" y="0"/>
              <a:ext cx="504916" cy="88176"/>
            </a:xfrm>
            <a:custGeom>
              <a:avLst/>
              <a:gdLst/>
              <a:ahLst/>
              <a:cxnLst/>
              <a:rect l="l" t="t" r="r" b="b"/>
              <a:pathLst>
                <a:path w="504916" h="88176">
                  <a:moveTo>
                    <a:pt x="44088" y="0"/>
                  </a:moveTo>
                  <a:lnTo>
                    <a:pt x="460828" y="0"/>
                  </a:lnTo>
                  <a:cubicBezTo>
                    <a:pt x="485177" y="0"/>
                    <a:pt x="504916" y="19739"/>
                    <a:pt x="504916" y="44088"/>
                  </a:cubicBezTo>
                  <a:lnTo>
                    <a:pt x="504916" y="44088"/>
                  </a:lnTo>
                  <a:cubicBezTo>
                    <a:pt x="504916" y="55781"/>
                    <a:pt x="500271" y="66994"/>
                    <a:pt x="492003" y="75263"/>
                  </a:cubicBezTo>
                  <a:cubicBezTo>
                    <a:pt x="483735" y="83531"/>
                    <a:pt x="472521" y="88176"/>
                    <a:pt x="460828" y="88176"/>
                  </a:cubicBezTo>
                  <a:lnTo>
                    <a:pt x="44088" y="88176"/>
                  </a:lnTo>
                  <a:cubicBezTo>
                    <a:pt x="32395" y="88176"/>
                    <a:pt x="21181" y="83531"/>
                    <a:pt x="12913" y="75263"/>
                  </a:cubicBezTo>
                  <a:cubicBezTo>
                    <a:pt x="4645" y="66994"/>
                    <a:pt x="0" y="55781"/>
                    <a:pt x="0" y="44088"/>
                  </a:cubicBezTo>
                  <a:lnTo>
                    <a:pt x="0" y="44088"/>
                  </a:lnTo>
                  <a:cubicBezTo>
                    <a:pt x="0" y="32395"/>
                    <a:pt x="4645" y="21181"/>
                    <a:pt x="12913" y="12913"/>
                  </a:cubicBezTo>
                  <a:cubicBezTo>
                    <a:pt x="21181" y="4645"/>
                    <a:pt x="32395" y="0"/>
                    <a:pt x="44088" y="0"/>
                  </a:cubicBezTo>
                  <a:close/>
                </a:path>
              </a:pathLst>
            </a:custGeom>
            <a:solidFill>
              <a:srgbClr val="6AC758"/>
            </a:solidFill>
          </p:spPr>
          <p:txBody>
            <a:bodyPr/>
            <a:lstStyle/>
            <a:p>
              <a:endParaRPr lang="pt-PT"/>
            </a:p>
          </p:txBody>
        </p:sp>
        <p:sp>
          <p:nvSpPr>
            <p:cNvPr id="4" name="TextBox 4"/>
            <p:cNvSpPr txBox="1"/>
            <p:nvPr/>
          </p:nvSpPr>
          <p:spPr>
            <a:xfrm>
              <a:off x="-1339" y="-98336"/>
              <a:ext cx="504916" cy="278676"/>
            </a:xfrm>
            <a:prstGeom prst="rect">
              <a:avLst/>
            </a:prstGeom>
          </p:spPr>
          <p:txBody>
            <a:bodyPr lIns="50800" tIns="50800" rIns="50800" bIns="50800" rtlCol="0" anchor="ctr"/>
            <a:lstStyle/>
            <a:p>
              <a:pPr algn="ctr">
                <a:lnSpc>
                  <a:spcPts val="8819"/>
                </a:lnSpc>
              </a:pPr>
              <a:r>
                <a:rPr lang="en-US" sz="6300" dirty="0">
                  <a:solidFill>
                    <a:srgbClr val="000000"/>
                  </a:solidFill>
                  <a:latin typeface="Cubao Narrow"/>
                  <a:ea typeface="Cubao Narrow"/>
                  <a:cs typeface="Cubao Narrow"/>
                  <a:sym typeface="Cubao Narrow"/>
                </a:rPr>
                <a:t>Persona Example</a:t>
              </a:r>
            </a:p>
          </p:txBody>
        </p:sp>
      </p:grpSp>
      <p:grpSp>
        <p:nvGrpSpPr>
          <p:cNvPr id="5" name="Group 5"/>
          <p:cNvGrpSpPr/>
          <p:nvPr/>
        </p:nvGrpSpPr>
        <p:grpSpPr>
          <a:xfrm>
            <a:off x="1884752" y="2128716"/>
            <a:ext cx="2757977" cy="2757977"/>
            <a:chOff x="0" y="0"/>
            <a:chExt cx="812800" cy="812800"/>
          </a:xfrm>
        </p:grpSpPr>
        <p:sp>
          <p:nvSpPr>
            <p:cNvPr id="6" name="Freeform 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2"/>
              <a:stretch>
                <a:fillRect l="-25136" r="-25136"/>
              </a:stretch>
            </a:blipFill>
          </p:spPr>
          <p:txBody>
            <a:bodyPr/>
            <a:lstStyle/>
            <a:p>
              <a:endParaRPr lang="pt-PT"/>
            </a:p>
          </p:txBody>
        </p:sp>
      </p:grpSp>
      <p:sp>
        <p:nvSpPr>
          <p:cNvPr id="7" name="Freeform 7"/>
          <p:cNvSpPr/>
          <p:nvPr/>
        </p:nvSpPr>
        <p:spPr>
          <a:xfrm>
            <a:off x="1884752" y="8014476"/>
            <a:ext cx="1378988" cy="465409"/>
          </a:xfrm>
          <a:custGeom>
            <a:avLst/>
            <a:gdLst/>
            <a:ahLst/>
            <a:cxnLst/>
            <a:rect l="l" t="t" r="r" b="b"/>
            <a:pathLst>
              <a:path w="1378988" h="465409">
                <a:moveTo>
                  <a:pt x="0" y="0"/>
                </a:moveTo>
                <a:lnTo>
                  <a:pt x="1378989" y="0"/>
                </a:lnTo>
                <a:lnTo>
                  <a:pt x="1378989" y="465409"/>
                </a:lnTo>
                <a:lnTo>
                  <a:pt x="0" y="465409"/>
                </a:lnTo>
                <a:lnTo>
                  <a:pt x="0" y="0"/>
                </a:lnTo>
                <a:close/>
              </a:path>
            </a:pathLst>
          </a:custGeom>
          <a:blipFill>
            <a:blip r:embed="rId3"/>
            <a:stretch>
              <a:fillRect/>
            </a:stretch>
          </a:blipFill>
        </p:spPr>
        <p:txBody>
          <a:bodyPr/>
          <a:lstStyle/>
          <a:p>
            <a:endParaRPr lang="pt-PT"/>
          </a:p>
        </p:txBody>
      </p:sp>
      <p:sp>
        <p:nvSpPr>
          <p:cNvPr id="8" name="TextBox 8"/>
          <p:cNvSpPr txBox="1"/>
          <p:nvPr/>
        </p:nvSpPr>
        <p:spPr>
          <a:xfrm>
            <a:off x="6160081" y="2062041"/>
            <a:ext cx="11393735" cy="8115536"/>
          </a:xfrm>
          <a:prstGeom prst="rect">
            <a:avLst/>
          </a:prstGeom>
        </p:spPr>
        <p:txBody>
          <a:bodyPr lIns="0" tIns="0" rIns="0" bIns="0" rtlCol="0" anchor="t">
            <a:spAutoFit/>
          </a:bodyPr>
          <a:lstStyle/>
          <a:p>
            <a:pPr algn="just">
              <a:lnSpc>
                <a:spcPts val="4555"/>
              </a:lnSpc>
            </a:pPr>
            <a:r>
              <a:rPr lang="en-US" sz="3254" b="1">
                <a:solidFill>
                  <a:srgbClr val="000000"/>
                </a:solidFill>
                <a:latin typeface="Canva Sans Bold"/>
                <a:ea typeface="Canva Sans Bold"/>
                <a:cs typeface="Canva Sans Bold"/>
                <a:sym typeface="Canva Sans Bold"/>
              </a:rPr>
              <a:t>João Pedro</a:t>
            </a:r>
          </a:p>
          <a:p>
            <a:pPr algn="just">
              <a:lnSpc>
                <a:spcPts val="2768"/>
              </a:lnSpc>
            </a:pPr>
            <a:r>
              <a:rPr lang="en-US" sz="1977">
                <a:solidFill>
                  <a:srgbClr val="000000"/>
                </a:solidFill>
                <a:latin typeface="Canva Sans"/>
                <a:ea typeface="Canva Sans"/>
                <a:cs typeface="Canva Sans"/>
                <a:sym typeface="Canva Sans"/>
              </a:rPr>
              <a:t>João has always been a very organized person, with a passion for the efficient use of resources. At 28 years old, with a degree in engineering, he works at a technology company and lives with his family. He is highly interested in optimizing energy consumption at home, leveraging new technologies to reduce environmental impact and save on electricity bills.</a:t>
            </a:r>
          </a:p>
          <a:p>
            <a:pPr algn="just">
              <a:lnSpc>
                <a:spcPts val="2768"/>
              </a:lnSpc>
            </a:pPr>
            <a:endParaRPr lang="en-US" sz="1977">
              <a:solidFill>
                <a:srgbClr val="000000"/>
              </a:solidFill>
              <a:latin typeface="Canva Sans"/>
              <a:ea typeface="Canva Sans"/>
              <a:cs typeface="Canva Sans"/>
              <a:sym typeface="Canva Sans"/>
            </a:endParaRPr>
          </a:p>
          <a:p>
            <a:pPr algn="just">
              <a:lnSpc>
                <a:spcPts val="2768"/>
              </a:lnSpc>
            </a:pPr>
            <a:r>
              <a:rPr lang="en-US" sz="1977">
                <a:solidFill>
                  <a:srgbClr val="000000"/>
                </a:solidFill>
                <a:latin typeface="Canva Sans"/>
                <a:ea typeface="Canva Sans"/>
                <a:cs typeface="Canva Sans"/>
                <a:sym typeface="Canva Sans"/>
              </a:rPr>
              <a:t>Motivated to reduce energy waste, João regularly uses an app that allows him to monitor energy consumption in real-time. He values innovation and is always looking for updates and features that help him manage energy usage more efficiently. His main monitoring tools are a smart meter and an energy management app.</a:t>
            </a:r>
          </a:p>
          <a:p>
            <a:pPr algn="just">
              <a:lnSpc>
                <a:spcPts val="2768"/>
              </a:lnSpc>
            </a:pPr>
            <a:endParaRPr lang="en-US" sz="1977">
              <a:solidFill>
                <a:srgbClr val="000000"/>
              </a:solidFill>
              <a:latin typeface="Canva Sans"/>
              <a:ea typeface="Canva Sans"/>
              <a:cs typeface="Canva Sans"/>
              <a:sym typeface="Canva Sans"/>
            </a:endParaRPr>
          </a:p>
          <a:p>
            <a:pPr algn="just">
              <a:lnSpc>
                <a:spcPts val="2768"/>
              </a:lnSpc>
            </a:pPr>
            <a:r>
              <a:rPr lang="en-US" sz="1977" b="1">
                <a:solidFill>
                  <a:srgbClr val="6AC758"/>
                </a:solidFill>
                <a:latin typeface="Canva Sans Bold"/>
                <a:ea typeface="Canva Sans Bold"/>
                <a:cs typeface="Canva Sans Bold"/>
                <a:sym typeface="Canva Sans Bold"/>
              </a:rPr>
              <a:t>Objectives/Needs:</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Reduce energy consumption to minimize monthly costs.</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Receive personalized suggestions on how to improve the home's energy efficiency.</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Monitor energy consumption by device to identify which ones consume the most.</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Get real-time notifications about abnormal consumption or energy spikes.</a:t>
            </a:r>
          </a:p>
          <a:p>
            <a:pPr algn="just">
              <a:lnSpc>
                <a:spcPts val="2768"/>
              </a:lnSpc>
            </a:pPr>
            <a:endParaRPr lang="en-US" sz="1977">
              <a:solidFill>
                <a:srgbClr val="000000"/>
              </a:solidFill>
              <a:latin typeface="Canva Sans"/>
              <a:ea typeface="Canva Sans"/>
              <a:cs typeface="Canva Sans"/>
              <a:sym typeface="Canva Sans"/>
            </a:endParaRPr>
          </a:p>
          <a:p>
            <a:pPr algn="just">
              <a:lnSpc>
                <a:spcPts val="2768"/>
              </a:lnSpc>
            </a:pPr>
            <a:r>
              <a:rPr lang="en-US" sz="1977" b="1">
                <a:solidFill>
                  <a:srgbClr val="FF3131"/>
                </a:solidFill>
                <a:latin typeface="Canva Sans Bold"/>
                <a:ea typeface="Canva Sans Bold"/>
                <a:cs typeface="Canva Sans Bold"/>
                <a:sym typeface="Canva Sans Bold"/>
              </a:rPr>
              <a:t>Frustrations:</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Lack of smooth integration between the different smart devices he uses.</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Feeling that some features of energy management apps are not user-friendly.</a:t>
            </a:r>
          </a:p>
          <a:p>
            <a:pPr marL="426917" lvl="1" indent="-213458" algn="just">
              <a:lnSpc>
                <a:spcPts val="2768"/>
              </a:lnSpc>
              <a:buFont typeface="Arial"/>
              <a:buChar char="•"/>
            </a:pPr>
            <a:r>
              <a:rPr lang="en-US" sz="1977">
                <a:solidFill>
                  <a:srgbClr val="000000"/>
                </a:solidFill>
                <a:latin typeface="Canva Sans"/>
                <a:ea typeface="Canva Sans"/>
                <a:cs typeface="Canva Sans"/>
                <a:sym typeface="Canva Sans"/>
              </a:rPr>
              <a:t>Challenges in keeping up with constant technological updates and learning how to use them efficiently.</a:t>
            </a:r>
          </a:p>
          <a:p>
            <a:pPr algn="just">
              <a:lnSpc>
                <a:spcPts val="2768"/>
              </a:lnSpc>
              <a:spcBef>
                <a:spcPct val="0"/>
              </a:spcBef>
            </a:pPr>
            <a:endParaRPr lang="en-US" sz="1977">
              <a:solidFill>
                <a:srgbClr val="000000"/>
              </a:solidFill>
              <a:latin typeface="Canva Sans"/>
              <a:ea typeface="Canva Sans"/>
              <a:cs typeface="Canva Sans"/>
              <a:sym typeface="Canva Sans"/>
            </a:endParaRPr>
          </a:p>
        </p:txBody>
      </p:sp>
      <p:sp>
        <p:nvSpPr>
          <p:cNvPr id="9" name="Freeform 9"/>
          <p:cNvSpPr/>
          <p:nvPr/>
        </p:nvSpPr>
        <p:spPr>
          <a:xfrm>
            <a:off x="3500031" y="8014476"/>
            <a:ext cx="1378988" cy="465409"/>
          </a:xfrm>
          <a:custGeom>
            <a:avLst/>
            <a:gdLst/>
            <a:ahLst/>
            <a:cxnLst/>
            <a:rect l="l" t="t" r="r" b="b"/>
            <a:pathLst>
              <a:path w="1378988" h="465409">
                <a:moveTo>
                  <a:pt x="0" y="0"/>
                </a:moveTo>
                <a:lnTo>
                  <a:pt x="1378988" y="0"/>
                </a:lnTo>
                <a:lnTo>
                  <a:pt x="1378988" y="465409"/>
                </a:lnTo>
                <a:lnTo>
                  <a:pt x="0" y="465409"/>
                </a:lnTo>
                <a:lnTo>
                  <a:pt x="0" y="0"/>
                </a:lnTo>
                <a:close/>
              </a:path>
            </a:pathLst>
          </a:custGeom>
          <a:blipFill>
            <a:blip r:embed="rId3"/>
            <a:stretch>
              <a:fillRect/>
            </a:stretch>
          </a:blipFill>
        </p:spPr>
        <p:txBody>
          <a:bodyPr/>
          <a:lstStyle/>
          <a:p>
            <a:endParaRPr lang="pt-PT"/>
          </a:p>
        </p:txBody>
      </p:sp>
      <p:sp>
        <p:nvSpPr>
          <p:cNvPr id="10" name="TextBox 10"/>
          <p:cNvSpPr txBox="1"/>
          <p:nvPr/>
        </p:nvSpPr>
        <p:spPr>
          <a:xfrm>
            <a:off x="1884752" y="5190552"/>
            <a:ext cx="2757977" cy="4515714"/>
          </a:xfrm>
          <a:prstGeom prst="rect">
            <a:avLst/>
          </a:prstGeom>
        </p:spPr>
        <p:txBody>
          <a:bodyPr lIns="0" tIns="0" rIns="0" bIns="0" rtlCol="0" anchor="t">
            <a:spAutoFit/>
          </a:bodyPr>
          <a:lstStyle/>
          <a:p>
            <a:pPr algn="l">
              <a:lnSpc>
                <a:spcPts val="2577"/>
              </a:lnSpc>
            </a:pPr>
            <a:r>
              <a:rPr lang="en-US" sz="1841" b="1">
                <a:solidFill>
                  <a:srgbClr val="000000"/>
                </a:solidFill>
                <a:latin typeface="Canva Sans Bold"/>
                <a:ea typeface="Canva Sans Bold"/>
                <a:cs typeface="Canva Sans Bold"/>
                <a:sym typeface="Canva Sans Bold"/>
              </a:rPr>
              <a:t>Age</a:t>
            </a:r>
            <a:r>
              <a:rPr lang="en-US" sz="1841">
                <a:solidFill>
                  <a:srgbClr val="000000"/>
                </a:solidFill>
                <a:latin typeface="Canva Sans"/>
                <a:ea typeface="Canva Sans"/>
                <a:cs typeface="Canva Sans"/>
                <a:sym typeface="Canva Sans"/>
              </a:rPr>
              <a:t>: 28 years old</a:t>
            </a:r>
          </a:p>
          <a:p>
            <a:pPr algn="l">
              <a:lnSpc>
                <a:spcPts val="2577"/>
              </a:lnSpc>
            </a:pPr>
            <a:r>
              <a:rPr lang="en-US" sz="1841" b="1">
                <a:solidFill>
                  <a:srgbClr val="000000"/>
                </a:solidFill>
                <a:latin typeface="Canva Sans Bold"/>
                <a:ea typeface="Canva Sans Bold"/>
                <a:cs typeface="Canva Sans Bold"/>
                <a:sym typeface="Canva Sans Bold"/>
              </a:rPr>
              <a:t>Profession</a:t>
            </a:r>
            <a:r>
              <a:rPr lang="en-US" sz="1841">
                <a:solidFill>
                  <a:srgbClr val="000000"/>
                </a:solidFill>
                <a:latin typeface="Canva Sans"/>
                <a:ea typeface="Canva Sans"/>
                <a:cs typeface="Canva Sans"/>
                <a:sym typeface="Canva Sans"/>
              </a:rPr>
              <a:t>: Engineer</a:t>
            </a:r>
          </a:p>
          <a:p>
            <a:pPr algn="l">
              <a:lnSpc>
                <a:spcPts val="2577"/>
              </a:lnSpc>
            </a:pPr>
            <a:r>
              <a:rPr lang="en-US" sz="1841" b="1">
                <a:solidFill>
                  <a:srgbClr val="000000"/>
                </a:solidFill>
                <a:latin typeface="Canva Sans Bold"/>
                <a:ea typeface="Canva Sans Bold"/>
                <a:cs typeface="Canva Sans Bold"/>
                <a:sym typeface="Canva Sans Bold"/>
              </a:rPr>
              <a:t>Residence</a:t>
            </a:r>
            <a:r>
              <a:rPr lang="en-US" sz="1841">
                <a:solidFill>
                  <a:srgbClr val="000000"/>
                </a:solidFill>
                <a:latin typeface="Canva Sans"/>
                <a:ea typeface="Canva Sans"/>
                <a:cs typeface="Canva Sans"/>
                <a:sym typeface="Canva Sans"/>
              </a:rPr>
              <a:t>: Lives with 4 people</a:t>
            </a:r>
          </a:p>
          <a:p>
            <a:pPr algn="l">
              <a:lnSpc>
                <a:spcPts val="2577"/>
              </a:lnSpc>
            </a:pPr>
            <a:r>
              <a:rPr lang="en-US" sz="1841" b="1">
                <a:solidFill>
                  <a:srgbClr val="000000"/>
                </a:solidFill>
                <a:latin typeface="Canva Sans Bold"/>
                <a:ea typeface="Canva Sans Bold"/>
                <a:cs typeface="Canva Sans Bold"/>
                <a:sym typeface="Canva Sans Bold"/>
              </a:rPr>
              <a:t>Hobbies</a:t>
            </a:r>
            <a:r>
              <a:rPr lang="en-US" sz="1841">
                <a:solidFill>
                  <a:srgbClr val="000000"/>
                </a:solidFill>
                <a:latin typeface="Canva Sans"/>
                <a:ea typeface="Canva Sans"/>
                <a:cs typeface="Canva Sans"/>
                <a:sym typeface="Canva Sans"/>
              </a:rPr>
              <a:t>: Running, palying football and Reading about new energy technologies</a:t>
            </a:r>
          </a:p>
          <a:p>
            <a:pPr algn="l">
              <a:lnSpc>
                <a:spcPts val="2577"/>
              </a:lnSpc>
            </a:pPr>
            <a:endParaRPr lang="en-US" sz="1841">
              <a:solidFill>
                <a:srgbClr val="000000"/>
              </a:solidFill>
              <a:latin typeface="Canva Sans"/>
              <a:ea typeface="Canva Sans"/>
              <a:cs typeface="Canva Sans"/>
              <a:sym typeface="Canva Sans"/>
            </a:endParaRPr>
          </a:p>
          <a:p>
            <a:pPr algn="l">
              <a:lnSpc>
                <a:spcPts val="2577"/>
              </a:lnSpc>
            </a:pPr>
            <a:r>
              <a:rPr lang="en-US" sz="1841">
                <a:solidFill>
                  <a:srgbClr val="000000"/>
                </a:solidFill>
                <a:latin typeface="Canva Sans"/>
                <a:ea typeface="Canva Sans"/>
                <a:cs typeface="Canva Sans"/>
                <a:sym typeface="Canva Sans"/>
              </a:rPr>
              <a:t> </a:t>
            </a:r>
          </a:p>
          <a:p>
            <a:pPr algn="l">
              <a:lnSpc>
                <a:spcPts val="2577"/>
              </a:lnSpc>
            </a:pPr>
            <a:endParaRPr lang="en-US" sz="1841">
              <a:solidFill>
                <a:srgbClr val="000000"/>
              </a:solidFill>
              <a:latin typeface="Canva Sans"/>
              <a:ea typeface="Canva Sans"/>
              <a:cs typeface="Canva Sans"/>
              <a:sym typeface="Canva Sans"/>
            </a:endParaRPr>
          </a:p>
          <a:p>
            <a:pPr algn="l">
              <a:lnSpc>
                <a:spcPts val="2577"/>
              </a:lnSpc>
            </a:pPr>
            <a:endParaRPr lang="en-US" sz="1841">
              <a:solidFill>
                <a:srgbClr val="000000"/>
              </a:solidFill>
              <a:latin typeface="Canva Sans"/>
              <a:ea typeface="Canva Sans"/>
              <a:cs typeface="Canva Sans"/>
              <a:sym typeface="Canva Sans"/>
            </a:endParaRPr>
          </a:p>
          <a:p>
            <a:pPr algn="l">
              <a:lnSpc>
                <a:spcPts val="2577"/>
              </a:lnSpc>
            </a:pPr>
            <a:endParaRPr lang="en-US" sz="1841">
              <a:solidFill>
                <a:srgbClr val="000000"/>
              </a:solidFill>
              <a:latin typeface="Canva Sans"/>
              <a:ea typeface="Canva Sans"/>
              <a:cs typeface="Canva Sans"/>
              <a:sym typeface="Canva Sans"/>
            </a:endParaRPr>
          </a:p>
          <a:p>
            <a:pPr algn="l">
              <a:lnSpc>
                <a:spcPts val="2577"/>
              </a:lnSpc>
              <a:spcBef>
                <a:spcPct val="0"/>
              </a:spcBef>
            </a:pPr>
            <a:endParaRPr lang="en-US" sz="1841">
              <a:solidFill>
                <a:srgbClr val="000000"/>
              </a:solidFill>
              <a:latin typeface="Canva Sans"/>
              <a:ea typeface="Canva Sans"/>
              <a:cs typeface="Canva Sans"/>
              <a:sym typeface="Canva Sans"/>
            </a:endParaRPr>
          </a:p>
        </p:txBody>
      </p:sp>
      <p:sp>
        <p:nvSpPr>
          <p:cNvPr id="11" name="TextBox 11"/>
          <p:cNvSpPr txBox="1"/>
          <p:nvPr/>
        </p:nvSpPr>
        <p:spPr>
          <a:xfrm>
            <a:off x="1884752" y="8066523"/>
            <a:ext cx="1378988"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Pragmatic</a:t>
            </a:r>
          </a:p>
        </p:txBody>
      </p:sp>
      <p:sp>
        <p:nvSpPr>
          <p:cNvPr id="12" name="Freeform 12"/>
          <p:cNvSpPr/>
          <p:nvPr/>
        </p:nvSpPr>
        <p:spPr>
          <a:xfrm>
            <a:off x="1884752" y="8670436"/>
            <a:ext cx="1378988" cy="465409"/>
          </a:xfrm>
          <a:custGeom>
            <a:avLst/>
            <a:gdLst/>
            <a:ahLst/>
            <a:cxnLst/>
            <a:rect l="l" t="t" r="r" b="b"/>
            <a:pathLst>
              <a:path w="1378988" h="465409">
                <a:moveTo>
                  <a:pt x="0" y="0"/>
                </a:moveTo>
                <a:lnTo>
                  <a:pt x="1378989" y="0"/>
                </a:lnTo>
                <a:lnTo>
                  <a:pt x="1378989" y="465409"/>
                </a:lnTo>
                <a:lnTo>
                  <a:pt x="0" y="465409"/>
                </a:lnTo>
                <a:lnTo>
                  <a:pt x="0" y="0"/>
                </a:lnTo>
                <a:close/>
              </a:path>
            </a:pathLst>
          </a:custGeom>
          <a:blipFill>
            <a:blip r:embed="rId3"/>
            <a:stretch>
              <a:fillRect/>
            </a:stretch>
          </a:blipFill>
        </p:spPr>
        <p:txBody>
          <a:bodyPr/>
          <a:lstStyle/>
          <a:p>
            <a:endParaRPr lang="pt-PT"/>
          </a:p>
        </p:txBody>
      </p:sp>
      <p:sp>
        <p:nvSpPr>
          <p:cNvPr id="13" name="Freeform 13"/>
          <p:cNvSpPr/>
          <p:nvPr/>
        </p:nvSpPr>
        <p:spPr>
          <a:xfrm>
            <a:off x="3500031" y="8670436"/>
            <a:ext cx="1378988" cy="465409"/>
          </a:xfrm>
          <a:custGeom>
            <a:avLst/>
            <a:gdLst/>
            <a:ahLst/>
            <a:cxnLst/>
            <a:rect l="l" t="t" r="r" b="b"/>
            <a:pathLst>
              <a:path w="1378988" h="465409">
                <a:moveTo>
                  <a:pt x="0" y="0"/>
                </a:moveTo>
                <a:lnTo>
                  <a:pt x="1378988" y="0"/>
                </a:lnTo>
                <a:lnTo>
                  <a:pt x="1378988" y="465409"/>
                </a:lnTo>
                <a:lnTo>
                  <a:pt x="0" y="465409"/>
                </a:lnTo>
                <a:lnTo>
                  <a:pt x="0" y="0"/>
                </a:lnTo>
                <a:close/>
              </a:path>
            </a:pathLst>
          </a:custGeom>
          <a:blipFill>
            <a:blip r:embed="rId3"/>
            <a:stretch>
              <a:fillRect/>
            </a:stretch>
          </a:blipFill>
        </p:spPr>
        <p:txBody>
          <a:bodyPr/>
          <a:lstStyle/>
          <a:p>
            <a:endParaRPr lang="pt-PT"/>
          </a:p>
        </p:txBody>
      </p:sp>
      <p:sp>
        <p:nvSpPr>
          <p:cNvPr id="14" name="TextBox 14"/>
          <p:cNvSpPr txBox="1"/>
          <p:nvPr/>
        </p:nvSpPr>
        <p:spPr>
          <a:xfrm>
            <a:off x="3637814" y="8066523"/>
            <a:ext cx="1103422"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Focused</a:t>
            </a:r>
          </a:p>
        </p:txBody>
      </p:sp>
      <p:sp>
        <p:nvSpPr>
          <p:cNvPr id="15" name="TextBox 15"/>
          <p:cNvSpPr txBox="1"/>
          <p:nvPr/>
        </p:nvSpPr>
        <p:spPr>
          <a:xfrm>
            <a:off x="1884752" y="8722483"/>
            <a:ext cx="1378988"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Efficient</a:t>
            </a:r>
          </a:p>
        </p:txBody>
      </p:sp>
      <p:sp>
        <p:nvSpPr>
          <p:cNvPr id="16" name="TextBox 16"/>
          <p:cNvSpPr txBox="1"/>
          <p:nvPr/>
        </p:nvSpPr>
        <p:spPr>
          <a:xfrm>
            <a:off x="3435287" y="8722483"/>
            <a:ext cx="1508475"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Canva Sans"/>
                <a:ea typeface="Canva Sans"/>
                <a:cs typeface="Canva Sans"/>
                <a:sym typeface="Canva Sans"/>
              </a:rPr>
              <a:t>Dedicated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797886" y="332567"/>
            <a:ext cx="7035350" cy="1419818"/>
            <a:chOff x="0" y="0"/>
            <a:chExt cx="469925" cy="94837"/>
          </a:xfrm>
        </p:grpSpPr>
        <p:sp>
          <p:nvSpPr>
            <p:cNvPr id="3" name="Freeform 3"/>
            <p:cNvSpPr/>
            <p:nvPr/>
          </p:nvSpPr>
          <p:spPr>
            <a:xfrm>
              <a:off x="0" y="0"/>
              <a:ext cx="469925" cy="94837"/>
            </a:xfrm>
            <a:custGeom>
              <a:avLst/>
              <a:gdLst/>
              <a:ahLst/>
              <a:cxnLst/>
              <a:rect l="l" t="t" r="r" b="b"/>
              <a:pathLst>
                <a:path w="469925" h="94837">
                  <a:moveTo>
                    <a:pt x="47418" y="0"/>
                  </a:moveTo>
                  <a:lnTo>
                    <a:pt x="422507" y="0"/>
                  </a:lnTo>
                  <a:cubicBezTo>
                    <a:pt x="448695" y="0"/>
                    <a:pt x="469925" y="21230"/>
                    <a:pt x="469925" y="47418"/>
                  </a:cubicBezTo>
                  <a:lnTo>
                    <a:pt x="469925" y="47418"/>
                  </a:lnTo>
                  <a:cubicBezTo>
                    <a:pt x="469925" y="73607"/>
                    <a:pt x="448695" y="94837"/>
                    <a:pt x="422507"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txBody>
            <a:bodyPr/>
            <a:lstStyle/>
            <a:p>
              <a:endParaRPr lang="pt-PT"/>
            </a:p>
          </p:txBody>
        </p:sp>
        <p:sp>
          <p:nvSpPr>
            <p:cNvPr id="4" name="TextBox 4"/>
            <p:cNvSpPr txBox="1"/>
            <p:nvPr/>
          </p:nvSpPr>
          <p:spPr>
            <a:xfrm>
              <a:off x="0" y="-38100"/>
              <a:ext cx="469925" cy="132937"/>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6368171" y="-145722"/>
            <a:ext cx="5289222" cy="528922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8F12E"/>
            </a:solidFill>
          </p:spPr>
          <p:txBody>
            <a:bodyPr/>
            <a:lstStyle/>
            <a:p>
              <a:endParaRPr lang="pt-PT"/>
            </a:p>
          </p:txBody>
        </p:sp>
        <p:sp>
          <p:nvSpPr>
            <p:cNvPr id="7" name="TextBox 7"/>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
        <p:nvSpPr>
          <p:cNvPr id="8" name="Freeform 8"/>
          <p:cNvSpPr/>
          <p:nvPr/>
        </p:nvSpPr>
        <p:spPr>
          <a:xfrm>
            <a:off x="13831892" y="-289393"/>
            <a:ext cx="3427408" cy="3516930"/>
          </a:xfrm>
          <a:custGeom>
            <a:avLst/>
            <a:gdLst/>
            <a:ahLst/>
            <a:cxnLst/>
            <a:rect l="l" t="t" r="r" b="b"/>
            <a:pathLst>
              <a:path w="3427408" h="3516930">
                <a:moveTo>
                  <a:pt x="0" y="0"/>
                </a:moveTo>
                <a:lnTo>
                  <a:pt x="3427408" y="0"/>
                </a:lnTo>
                <a:lnTo>
                  <a:pt x="3427408" y="3516929"/>
                </a:lnTo>
                <a:lnTo>
                  <a:pt x="0" y="35169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9" name="TextBox 9"/>
          <p:cNvSpPr txBox="1"/>
          <p:nvPr/>
        </p:nvSpPr>
        <p:spPr>
          <a:xfrm>
            <a:off x="248868" y="493200"/>
            <a:ext cx="8334810" cy="1155701"/>
          </a:xfrm>
          <a:prstGeom prst="rect">
            <a:avLst/>
          </a:prstGeom>
        </p:spPr>
        <p:txBody>
          <a:bodyPr lIns="0" tIns="0" rIns="0" bIns="0" rtlCol="0" anchor="t">
            <a:spAutoFit/>
          </a:bodyPr>
          <a:lstStyle/>
          <a:p>
            <a:pPr algn="ctr">
              <a:lnSpc>
                <a:spcPts val="8000"/>
              </a:lnSpc>
              <a:spcBef>
                <a:spcPct val="0"/>
              </a:spcBef>
            </a:pPr>
            <a:r>
              <a:rPr lang="en-US" sz="8000">
                <a:solidFill>
                  <a:srgbClr val="231F20"/>
                </a:solidFill>
                <a:latin typeface="Cubao Narrow"/>
                <a:ea typeface="Cubao Narrow"/>
                <a:cs typeface="Cubao Narrow"/>
                <a:sym typeface="Cubao Narrow"/>
              </a:rPr>
              <a:t>Activity scenario </a:t>
            </a:r>
          </a:p>
        </p:txBody>
      </p:sp>
      <p:sp>
        <p:nvSpPr>
          <p:cNvPr id="10" name="TextBox 10"/>
          <p:cNvSpPr txBox="1"/>
          <p:nvPr/>
        </p:nvSpPr>
        <p:spPr>
          <a:xfrm>
            <a:off x="5143352" y="2203227"/>
            <a:ext cx="1940323" cy="464672"/>
          </a:xfrm>
          <a:prstGeom prst="rect">
            <a:avLst/>
          </a:prstGeom>
        </p:spPr>
        <p:txBody>
          <a:bodyPr lIns="0" tIns="0" rIns="0" bIns="0" rtlCol="0" anchor="t">
            <a:spAutoFit/>
          </a:bodyPr>
          <a:lstStyle/>
          <a:p>
            <a:pPr algn="ctr">
              <a:lnSpc>
                <a:spcPts val="3788"/>
              </a:lnSpc>
              <a:spcBef>
                <a:spcPct val="0"/>
              </a:spcBef>
            </a:pPr>
            <a:r>
              <a:rPr lang="en-US" sz="2705" b="1">
                <a:solidFill>
                  <a:srgbClr val="231F20"/>
                </a:solidFill>
                <a:latin typeface="Canva Sans Bold"/>
                <a:ea typeface="Canva Sans Bold"/>
                <a:cs typeface="Canva Sans Bold"/>
                <a:sym typeface="Canva Sans Bold"/>
              </a:rPr>
              <a:t>João Pedro</a:t>
            </a:r>
          </a:p>
        </p:txBody>
      </p:sp>
      <p:sp>
        <p:nvSpPr>
          <p:cNvPr id="11" name="TextBox 11"/>
          <p:cNvSpPr txBox="1"/>
          <p:nvPr/>
        </p:nvSpPr>
        <p:spPr>
          <a:xfrm>
            <a:off x="5143352" y="2904321"/>
            <a:ext cx="10241011" cy="6657340"/>
          </a:xfrm>
          <a:prstGeom prst="rect">
            <a:avLst/>
          </a:prstGeom>
        </p:spPr>
        <p:txBody>
          <a:bodyPr lIns="0" tIns="0" rIns="0" bIns="0" rtlCol="0" anchor="t">
            <a:spAutoFit/>
          </a:bodyPr>
          <a:lstStyle/>
          <a:p>
            <a:pPr algn="just">
              <a:lnSpc>
                <a:spcPts val="2659"/>
              </a:lnSpc>
            </a:pPr>
            <a:r>
              <a:rPr lang="en-US" sz="1899">
                <a:solidFill>
                  <a:srgbClr val="231F20"/>
                </a:solidFill>
                <a:latin typeface="Canva Sans"/>
                <a:ea typeface="Canva Sans"/>
                <a:cs typeface="Canva Sans"/>
                <a:sym typeface="Canva Sans"/>
              </a:rPr>
              <a:t>João uses an energy management app to monitor the consumption of each device in his home. After noticing his energy bills steadily increasing, he decided to dive deeper into how each device was contributing to overall consumption. Through the app, João receives detailed monthly reports that break down the energy usage by device. One month, the app notified him that his air conditioner was consuming more energy than usual.</a:t>
            </a:r>
          </a:p>
          <a:p>
            <a:pPr algn="just">
              <a:lnSpc>
                <a:spcPts val="2659"/>
              </a:lnSpc>
            </a:pPr>
            <a:r>
              <a:rPr lang="en-US" sz="1899">
                <a:solidFill>
                  <a:srgbClr val="231F20"/>
                </a:solidFill>
                <a:latin typeface="Canva Sans"/>
                <a:ea typeface="Canva Sans"/>
                <a:cs typeface="Canva Sans"/>
                <a:sym typeface="Canva Sans"/>
              </a:rPr>
              <a:t>Following the app’s recommendations, João adjusted the settings to switch the air conditioner to an energy-saving mode during the day. He also programmed other high-consumption devices like his washing machine and dishwasher to run during off-peak hours.</a:t>
            </a:r>
          </a:p>
          <a:p>
            <a:pPr algn="just">
              <a:lnSpc>
                <a:spcPts val="2659"/>
              </a:lnSpc>
            </a:pPr>
            <a:r>
              <a:rPr lang="en-US" sz="1899">
                <a:solidFill>
                  <a:srgbClr val="231F20"/>
                </a:solidFill>
                <a:latin typeface="Canva Sans"/>
                <a:ea typeface="Canva Sans"/>
                <a:cs typeface="Canva Sans"/>
                <a:sym typeface="Canva Sans"/>
              </a:rPr>
              <a:t>The app also provided him with tips on improving efficiency in the kitchen, like keeping his refrigerator at the optimal temperature and making sure he wasn’t overloading it.</a:t>
            </a:r>
          </a:p>
          <a:p>
            <a:pPr algn="just">
              <a:lnSpc>
                <a:spcPts val="2659"/>
              </a:lnSpc>
            </a:pPr>
            <a:r>
              <a:rPr lang="en-US" sz="1899">
                <a:solidFill>
                  <a:srgbClr val="231F20"/>
                </a:solidFill>
                <a:latin typeface="Canva Sans"/>
                <a:ea typeface="Canva Sans"/>
                <a:cs typeface="Canva Sans"/>
                <a:sym typeface="Canva Sans"/>
              </a:rPr>
              <a:t>By using the app consistently, João identified the biggest energy drains in his home and applied suggestions to reduce consumption, leading to a significant decrease in his electricity bills. Additionally, João set up real-time alerts, so the app notifies him immediately if any device suddenly starts consuming more energy than expected. This helps him take immediate action to prevent further spikes in consumption.</a:t>
            </a:r>
          </a:p>
          <a:p>
            <a:pPr algn="just">
              <a:lnSpc>
                <a:spcPts val="2659"/>
              </a:lnSpc>
            </a:pPr>
            <a:r>
              <a:rPr lang="en-US" sz="1899">
                <a:solidFill>
                  <a:srgbClr val="231F20"/>
                </a:solidFill>
                <a:latin typeface="Canva Sans"/>
                <a:ea typeface="Canva Sans"/>
                <a:cs typeface="Canva Sans"/>
                <a:sym typeface="Canva Sans"/>
              </a:rPr>
              <a:t>Now, João feels more in control of his energy usage, enjoying both lower bills and the satisfaction of reducing his environmental impact.</a:t>
            </a:r>
          </a:p>
          <a:p>
            <a:pPr algn="ctr">
              <a:lnSpc>
                <a:spcPts val="2659"/>
              </a:lnSpc>
              <a:spcBef>
                <a:spcPct val="0"/>
              </a:spcBef>
            </a:pPr>
            <a:endParaRPr lang="en-US" sz="1899">
              <a:solidFill>
                <a:srgbClr val="231F20"/>
              </a:solidFill>
              <a:latin typeface="Canva Sans"/>
              <a:ea typeface="Canva Sans"/>
              <a:cs typeface="Canva Sans"/>
              <a:sym typeface="Canva Sans"/>
            </a:endParaRPr>
          </a:p>
        </p:txBody>
      </p:sp>
      <p:grpSp>
        <p:nvGrpSpPr>
          <p:cNvPr id="12" name="Group 12"/>
          <p:cNvGrpSpPr/>
          <p:nvPr/>
        </p:nvGrpSpPr>
        <p:grpSpPr>
          <a:xfrm>
            <a:off x="1404300" y="3764512"/>
            <a:ext cx="2757977" cy="2757977"/>
            <a:chOff x="0" y="0"/>
            <a:chExt cx="812800" cy="812800"/>
          </a:xfrm>
        </p:grpSpPr>
        <p:sp>
          <p:nvSpPr>
            <p:cNvPr id="13" name="Freeform 13"/>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blipFill>
              <a:blip r:embed="rId4"/>
              <a:stretch>
                <a:fillRect l="-25136" r="-25136"/>
              </a:stretch>
            </a:blipFill>
          </p:spPr>
          <p:txBody>
            <a:bodyPr/>
            <a:lstStyle/>
            <a:p>
              <a:endParaRPr lang="pt-PT"/>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09816"/>
            <a:ext cx="8864349" cy="1419818"/>
            <a:chOff x="0" y="0"/>
            <a:chExt cx="592093" cy="94837"/>
          </a:xfrm>
        </p:grpSpPr>
        <p:sp>
          <p:nvSpPr>
            <p:cNvPr id="3" name="Freeform 3"/>
            <p:cNvSpPr/>
            <p:nvPr/>
          </p:nvSpPr>
          <p:spPr>
            <a:xfrm>
              <a:off x="0" y="0"/>
              <a:ext cx="592093" cy="94837"/>
            </a:xfrm>
            <a:custGeom>
              <a:avLst/>
              <a:gdLst/>
              <a:ahLst/>
              <a:cxnLst/>
              <a:rect l="l" t="t" r="r" b="b"/>
              <a:pathLst>
                <a:path w="592093" h="94837">
                  <a:moveTo>
                    <a:pt x="47418" y="0"/>
                  </a:moveTo>
                  <a:lnTo>
                    <a:pt x="544675" y="0"/>
                  </a:lnTo>
                  <a:cubicBezTo>
                    <a:pt x="570863" y="0"/>
                    <a:pt x="592093" y="21230"/>
                    <a:pt x="592093" y="47418"/>
                  </a:cubicBezTo>
                  <a:lnTo>
                    <a:pt x="592093" y="47418"/>
                  </a:lnTo>
                  <a:cubicBezTo>
                    <a:pt x="592093" y="73607"/>
                    <a:pt x="570863" y="94837"/>
                    <a:pt x="544675" y="94837"/>
                  </a:cubicBezTo>
                  <a:lnTo>
                    <a:pt x="47418" y="94837"/>
                  </a:lnTo>
                  <a:cubicBezTo>
                    <a:pt x="21230" y="94837"/>
                    <a:pt x="0" y="73607"/>
                    <a:pt x="0" y="47418"/>
                  </a:cubicBezTo>
                  <a:lnTo>
                    <a:pt x="0" y="47418"/>
                  </a:lnTo>
                  <a:cubicBezTo>
                    <a:pt x="0" y="21230"/>
                    <a:pt x="21230" y="0"/>
                    <a:pt x="47418" y="0"/>
                  </a:cubicBezTo>
                  <a:close/>
                </a:path>
              </a:pathLst>
            </a:custGeom>
            <a:solidFill>
              <a:srgbClr val="6AC758"/>
            </a:solidFill>
          </p:spPr>
          <p:txBody>
            <a:bodyPr/>
            <a:lstStyle/>
            <a:p>
              <a:endParaRPr lang="pt-PT"/>
            </a:p>
          </p:txBody>
        </p:sp>
        <p:sp>
          <p:nvSpPr>
            <p:cNvPr id="4" name="TextBox 4"/>
            <p:cNvSpPr txBox="1"/>
            <p:nvPr/>
          </p:nvSpPr>
          <p:spPr>
            <a:xfrm>
              <a:off x="0" y="-38100"/>
              <a:ext cx="592093" cy="132937"/>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773933"/>
            <a:ext cx="8334810" cy="1155701"/>
          </a:xfrm>
          <a:prstGeom prst="rect">
            <a:avLst/>
          </a:prstGeom>
        </p:spPr>
        <p:txBody>
          <a:bodyPr lIns="0" tIns="0" rIns="0" bIns="0" rtlCol="0" anchor="t">
            <a:spAutoFit/>
          </a:bodyPr>
          <a:lstStyle/>
          <a:p>
            <a:pPr algn="ctr">
              <a:lnSpc>
                <a:spcPts val="8000"/>
              </a:lnSpc>
              <a:spcBef>
                <a:spcPct val="0"/>
              </a:spcBef>
            </a:pPr>
            <a:r>
              <a:rPr lang="en-US" sz="8000">
                <a:solidFill>
                  <a:srgbClr val="231F20"/>
                </a:solidFill>
                <a:latin typeface="Cubao Narrow"/>
                <a:ea typeface="Cubao Narrow"/>
                <a:cs typeface="Cubao Narrow"/>
                <a:sym typeface="Cubao Narrow"/>
              </a:rPr>
              <a:t>Functionalities</a:t>
            </a:r>
          </a:p>
        </p:txBody>
      </p:sp>
      <p:sp>
        <p:nvSpPr>
          <p:cNvPr id="6" name="TextBox 6"/>
          <p:cNvSpPr txBox="1"/>
          <p:nvPr/>
        </p:nvSpPr>
        <p:spPr>
          <a:xfrm>
            <a:off x="1702113" y="2806413"/>
            <a:ext cx="8334810" cy="2524124"/>
          </a:xfrm>
          <a:prstGeom prst="rect">
            <a:avLst/>
          </a:prstGeom>
        </p:spPr>
        <p:txBody>
          <a:bodyPr lIns="0" tIns="0" rIns="0" bIns="0" rtlCol="0" anchor="t">
            <a:spAutoFit/>
          </a:bodyPr>
          <a:lstStyle/>
          <a:p>
            <a:pPr marL="518163" lvl="1" indent="-259082" algn="just">
              <a:lnSpc>
                <a:spcPts val="4080"/>
              </a:lnSpc>
              <a:buAutoNum type="arabicPeriod"/>
            </a:pPr>
            <a:r>
              <a:rPr lang="en-US" sz="2400">
                <a:solidFill>
                  <a:srgbClr val="231F20"/>
                </a:solidFill>
                <a:latin typeface="Canva Sans"/>
                <a:ea typeface="Canva Sans"/>
                <a:cs typeface="Canva Sans"/>
                <a:sym typeface="Canva Sans"/>
              </a:rPr>
              <a:t>Real-time energy monitoring</a:t>
            </a:r>
          </a:p>
          <a:p>
            <a:pPr marL="518163" lvl="1" indent="-259082" algn="just">
              <a:lnSpc>
                <a:spcPts val="4080"/>
              </a:lnSpc>
              <a:buAutoNum type="arabicPeriod"/>
            </a:pPr>
            <a:r>
              <a:rPr lang="en-US" sz="2400">
                <a:solidFill>
                  <a:srgbClr val="231F20"/>
                </a:solidFill>
                <a:latin typeface="Canva Sans"/>
                <a:ea typeface="Canva Sans"/>
                <a:cs typeface="Canva Sans"/>
                <a:sym typeface="Canva Sans"/>
              </a:rPr>
              <a:t>Monthly energy reports</a:t>
            </a:r>
          </a:p>
          <a:p>
            <a:pPr marL="518163" lvl="1" indent="-259082" algn="just">
              <a:lnSpc>
                <a:spcPts val="4080"/>
              </a:lnSpc>
              <a:buAutoNum type="arabicPeriod"/>
            </a:pPr>
            <a:r>
              <a:rPr lang="en-US" sz="2400">
                <a:solidFill>
                  <a:srgbClr val="231F20"/>
                </a:solidFill>
                <a:latin typeface="Canva Sans"/>
                <a:ea typeface="Canva Sans"/>
                <a:cs typeface="Canva Sans"/>
                <a:sym typeface="Canva Sans"/>
              </a:rPr>
              <a:t>Alerts for high energy usage</a:t>
            </a:r>
          </a:p>
          <a:p>
            <a:pPr marL="518163" lvl="1" indent="-259082" algn="just">
              <a:lnSpc>
                <a:spcPts val="4080"/>
              </a:lnSpc>
              <a:buAutoNum type="arabicPeriod"/>
            </a:pPr>
            <a:r>
              <a:rPr lang="en-US" sz="2400">
                <a:solidFill>
                  <a:srgbClr val="231F20"/>
                </a:solidFill>
                <a:latin typeface="Canva Sans"/>
                <a:ea typeface="Canva Sans"/>
                <a:cs typeface="Canva Sans"/>
                <a:sym typeface="Canva Sans"/>
              </a:rPr>
              <a:t>Personalized energy-saving tips</a:t>
            </a:r>
          </a:p>
          <a:p>
            <a:pPr marL="518163" lvl="1" indent="-259082" algn="just">
              <a:lnSpc>
                <a:spcPts val="4080"/>
              </a:lnSpc>
              <a:buAutoNum type="arabicPeriod"/>
            </a:pPr>
            <a:r>
              <a:rPr lang="en-US" sz="2400">
                <a:solidFill>
                  <a:srgbClr val="231F20"/>
                </a:solidFill>
                <a:latin typeface="Canva Sans"/>
                <a:ea typeface="Canva Sans"/>
                <a:cs typeface="Canva Sans"/>
                <a:sym typeface="Canva Sans"/>
              </a:rPr>
              <a:t>Sustainability mode with eco-friendly suggestions</a:t>
            </a:r>
          </a:p>
        </p:txBody>
      </p:sp>
      <p:sp>
        <p:nvSpPr>
          <p:cNvPr id="7" name="Freeform 7"/>
          <p:cNvSpPr/>
          <p:nvPr/>
        </p:nvSpPr>
        <p:spPr>
          <a:xfrm flipH="1">
            <a:off x="17143883" y="6277645"/>
            <a:ext cx="1811682" cy="1508171"/>
          </a:xfrm>
          <a:custGeom>
            <a:avLst/>
            <a:gdLst/>
            <a:ahLst/>
            <a:cxnLst/>
            <a:rect l="l" t="t" r="r" b="b"/>
            <a:pathLst>
              <a:path w="1811682" h="1508171">
                <a:moveTo>
                  <a:pt x="1811683" y="0"/>
                </a:moveTo>
                <a:lnTo>
                  <a:pt x="0" y="0"/>
                </a:lnTo>
                <a:lnTo>
                  <a:pt x="0" y="1508171"/>
                </a:lnTo>
                <a:lnTo>
                  <a:pt x="1811683" y="1508171"/>
                </a:lnTo>
                <a:lnTo>
                  <a:pt x="181168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sp>
        <p:nvSpPr>
          <p:cNvPr id="8" name="Freeform 8"/>
          <p:cNvSpPr/>
          <p:nvPr/>
        </p:nvSpPr>
        <p:spPr>
          <a:xfrm>
            <a:off x="14461411" y="7369348"/>
            <a:ext cx="1983899" cy="3420515"/>
          </a:xfrm>
          <a:custGeom>
            <a:avLst/>
            <a:gdLst/>
            <a:ahLst/>
            <a:cxnLst/>
            <a:rect l="l" t="t" r="r" b="b"/>
            <a:pathLst>
              <a:path w="1983899" h="3420515">
                <a:moveTo>
                  <a:pt x="0" y="0"/>
                </a:moveTo>
                <a:lnTo>
                  <a:pt x="1983899" y="0"/>
                </a:lnTo>
                <a:lnTo>
                  <a:pt x="1983899" y="3420515"/>
                </a:lnTo>
                <a:lnTo>
                  <a:pt x="0" y="34205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9" name="Freeform 9"/>
          <p:cNvSpPr/>
          <p:nvPr/>
        </p:nvSpPr>
        <p:spPr>
          <a:xfrm>
            <a:off x="11921512" y="7031731"/>
            <a:ext cx="2085916" cy="1725621"/>
          </a:xfrm>
          <a:custGeom>
            <a:avLst/>
            <a:gdLst/>
            <a:ahLst/>
            <a:cxnLst/>
            <a:rect l="l" t="t" r="r" b="b"/>
            <a:pathLst>
              <a:path w="2085916" h="1725621">
                <a:moveTo>
                  <a:pt x="0" y="0"/>
                </a:moveTo>
                <a:lnTo>
                  <a:pt x="2085915" y="0"/>
                </a:lnTo>
                <a:lnTo>
                  <a:pt x="2085915" y="1725621"/>
                </a:lnTo>
                <a:lnTo>
                  <a:pt x="0" y="17256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0" name="Freeform 10"/>
          <p:cNvSpPr/>
          <p:nvPr/>
        </p:nvSpPr>
        <p:spPr>
          <a:xfrm>
            <a:off x="10755555" y="9572183"/>
            <a:ext cx="1680125" cy="1429634"/>
          </a:xfrm>
          <a:custGeom>
            <a:avLst/>
            <a:gdLst/>
            <a:ahLst/>
            <a:cxnLst/>
            <a:rect l="l" t="t" r="r" b="b"/>
            <a:pathLst>
              <a:path w="1680125" h="1429634">
                <a:moveTo>
                  <a:pt x="0" y="0"/>
                </a:moveTo>
                <a:lnTo>
                  <a:pt x="1680125" y="0"/>
                </a:lnTo>
                <a:lnTo>
                  <a:pt x="1680125" y="1429634"/>
                </a:lnTo>
                <a:lnTo>
                  <a:pt x="0" y="14296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PT"/>
          </a:p>
        </p:txBody>
      </p:sp>
      <p:sp>
        <p:nvSpPr>
          <p:cNvPr id="11" name="Freeform 11"/>
          <p:cNvSpPr/>
          <p:nvPr/>
        </p:nvSpPr>
        <p:spPr>
          <a:xfrm>
            <a:off x="13114143" y="347062"/>
            <a:ext cx="3804230" cy="5128251"/>
          </a:xfrm>
          <a:custGeom>
            <a:avLst/>
            <a:gdLst/>
            <a:ahLst/>
            <a:cxnLst/>
            <a:rect l="l" t="t" r="r" b="b"/>
            <a:pathLst>
              <a:path w="3804230" h="5128251">
                <a:moveTo>
                  <a:pt x="0" y="0"/>
                </a:moveTo>
                <a:lnTo>
                  <a:pt x="3804230" y="0"/>
                </a:lnTo>
                <a:lnTo>
                  <a:pt x="3804230" y="5128251"/>
                </a:lnTo>
                <a:lnTo>
                  <a:pt x="0" y="512825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PT"/>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CE8"/>
        </a:solidFill>
        <a:effectLst/>
      </p:bgPr>
    </p:bg>
    <p:spTree>
      <p:nvGrpSpPr>
        <p:cNvPr id="1" name=""/>
        <p:cNvGrpSpPr/>
        <p:nvPr/>
      </p:nvGrpSpPr>
      <p:grpSpPr>
        <a:xfrm>
          <a:off x="0" y="0"/>
          <a:ext cx="0" cy="0"/>
          <a:chOff x="0" y="0"/>
          <a:chExt cx="0" cy="0"/>
        </a:xfrm>
      </p:grpSpPr>
      <p:grpSp>
        <p:nvGrpSpPr>
          <p:cNvPr id="2" name="Group 2"/>
          <p:cNvGrpSpPr/>
          <p:nvPr/>
        </p:nvGrpSpPr>
        <p:grpSpPr>
          <a:xfrm>
            <a:off x="10465474" y="3657206"/>
            <a:ext cx="5803776" cy="5803776"/>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1CA379"/>
            </a:solidFill>
          </p:spPr>
          <p:txBody>
            <a:bodyPr/>
            <a:lstStyle/>
            <a:p>
              <a:endParaRPr lang="pt-PT"/>
            </a:p>
          </p:txBody>
        </p:sp>
        <p:sp>
          <p:nvSpPr>
            <p:cNvPr id="4" name="TextBox 4"/>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flipH="1">
            <a:off x="9536615" y="3673098"/>
            <a:ext cx="8041703" cy="10214635"/>
          </a:xfrm>
          <a:custGeom>
            <a:avLst/>
            <a:gdLst/>
            <a:ahLst/>
            <a:cxnLst/>
            <a:rect l="l" t="t" r="r" b="b"/>
            <a:pathLst>
              <a:path w="8041703" h="10214635">
                <a:moveTo>
                  <a:pt x="8041703" y="0"/>
                </a:moveTo>
                <a:lnTo>
                  <a:pt x="0" y="0"/>
                </a:lnTo>
                <a:lnTo>
                  <a:pt x="0" y="10214635"/>
                </a:lnTo>
                <a:lnTo>
                  <a:pt x="8041703" y="10214635"/>
                </a:lnTo>
                <a:lnTo>
                  <a:pt x="804170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PT"/>
          </a:p>
        </p:txBody>
      </p:sp>
      <p:grpSp>
        <p:nvGrpSpPr>
          <p:cNvPr id="6" name="Group 6"/>
          <p:cNvGrpSpPr/>
          <p:nvPr/>
        </p:nvGrpSpPr>
        <p:grpSpPr>
          <a:xfrm>
            <a:off x="-3024600" y="6405116"/>
            <a:ext cx="12168600" cy="1216860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12E"/>
            </a:solidFill>
          </p:spPr>
          <p:txBody>
            <a:bodyPr/>
            <a:lstStyle/>
            <a:p>
              <a:endParaRPr lang="pt-PT"/>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565763" y="6027337"/>
            <a:ext cx="3732209" cy="3829692"/>
          </a:xfrm>
          <a:custGeom>
            <a:avLst/>
            <a:gdLst/>
            <a:ahLst/>
            <a:cxnLst/>
            <a:rect l="l" t="t" r="r" b="b"/>
            <a:pathLst>
              <a:path w="3732209" h="3829692">
                <a:moveTo>
                  <a:pt x="0" y="0"/>
                </a:moveTo>
                <a:lnTo>
                  <a:pt x="3732209" y="0"/>
                </a:lnTo>
                <a:lnTo>
                  <a:pt x="3732209" y="3829692"/>
                </a:lnTo>
                <a:lnTo>
                  <a:pt x="0" y="3829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PT"/>
          </a:p>
        </p:txBody>
      </p:sp>
      <p:sp>
        <p:nvSpPr>
          <p:cNvPr id="10" name="Freeform 10"/>
          <p:cNvSpPr/>
          <p:nvPr/>
        </p:nvSpPr>
        <p:spPr>
          <a:xfrm>
            <a:off x="15095280" y="-34948"/>
            <a:ext cx="3695201" cy="4251800"/>
          </a:xfrm>
          <a:custGeom>
            <a:avLst/>
            <a:gdLst/>
            <a:ahLst/>
            <a:cxnLst/>
            <a:rect l="l" t="t" r="r" b="b"/>
            <a:pathLst>
              <a:path w="3695201" h="4251800">
                <a:moveTo>
                  <a:pt x="0" y="0"/>
                </a:moveTo>
                <a:lnTo>
                  <a:pt x="3695201" y="0"/>
                </a:lnTo>
                <a:lnTo>
                  <a:pt x="3695201" y="4251800"/>
                </a:lnTo>
                <a:lnTo>
                  <a:pt x="0" y="4251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PT"/>
          </a:p>
        </p:txBody>
      </p:sp>
      <p:sp>
        <p:nvSpPr>
          <p:cNvPr id="11" name="Freeform 11"/>
          <p:cNvSpPr/>
          <p:nvPr/>
        </p:nvSpPr>
        <p:spPr>
          <a:xfrm>
            <a:off x="-651649" y="281285"/>
            <a:ext cx="2434825" cy="3619334"/>
          </a:xfrm>
          <a:custGeom>
            <a:avLst/>
            <a:gdLst/>
            <a:ahLst/>
            <a:cxnLst/>
            <a:rect l="l" t="t" r="r" b="b"/>
            <a:pathLst>
              <a:path w="2434825" h="3619334">
                <a:moveTo>
                  <a:pt x="0" y="0"/>
                </a:moveTo>
                <a:lnTo>
                  <a:pt x="2434825" y="0"/>
                </a:lnTo>
                <a:lnTo>
                  <a:pt x="2434825" y="3619334"/>
                </a:lnTo>
                <a:lnTo>
                  <a:pt x="0" y="361933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PT"/>
          </a:p>
        </p:txBody>
      </p:sp>
      <p:sp>
        <p:nvSpPr>
          <p:cNvPr id="12" name="Freeform 12"/>
          <p:cNvSpPr/>
          <p:nvPr/>
        </p:nvSpPr>
        <p:spPr>
          <a:xfrm>
            <a:off x="5216957" y="6559094"/>
            <a:ext cx="924104" cy="2455350"/>
          </a:xfrm>
          <a:custGeom>
            <a:avLst/>
            <a:gdLst/>
            <a:ahLst/>
            <a:cxnLst/>
            <a:rect l="l" t="t" r="r" b="b"/>
            <a:pathLst>
              <a:path w="924104" h="2455350">
                <a:moveTo>
                  <a:pt x="0" y="0"/>
                </a:moveTo>
                <a:lnTo>
                  <a:pt x="924105" y="0"/>
                </a:lnTo>
                <a:lnTo>
                  <a:pt x="924105" y="2455349"/>
                </a:lnTo>
                <a:lnTo>
                  <a:pt x="0" y="24553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PT"/>
          </a:p>
        </p:txBody>
      </p:sp>
      <p:sp>
        <p:nvSpPr>
          <p:cNvPr id="13" name="Freeform 13"/>
          <p:cNvSpPr/>
          <p:nvPr/>
        </p:nvSpPr>
        <p:spPr>
          <a:xfrm>
            <a:off x="6779237" y="5309967"/>
            <a:ext cx="2122598" cy="2190298"/>
          </a:xfrm>
          <a:custGeom>
            <a:avLst/>
            <a:gdLst/>
            <a:ahLst/>
            <a:cxnLst/>
            <a:rect l="l" t="t" r="r" b="b"/>
            <a:pathLst>
              <a:path w="2122598" h="2190298">
                <a:moveTo>
                  <a:pt x="0" y="0"/>
                </a:moveTo>
                <a:lnTo>
                  <a:pt x="2122597" y="0"/>
                </a:lnTo>
                <a:lnTo>
                  <a:pt x="2122597" y="2190298"/>
                </a:lnTo>
                <a:lnTo>
                  <a:pt x="0" y="219029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PT"/>
          </a:p>
        </p:txBody>
      </p:sp>
      <p:sp>
        <p:nvSpPr>
          <p:cNvPr id="14" name="Freeform 14"/>
          <p:cNvSpPr/>
          <p:nvPr/>
        </p:nvSpPr>
        <p:spPr>
          <a:xfrm>
            <a:off x="1783176" y="-351181"/>
            <a:ext cx="2060905" cy="2034675"/>
          </a:xfrm>
          <a:custGeom>
            <a:avLst/>
            <a:gdLst/>
            <a:ahLst/>
            <a:cxnLst/>
            <a:rect l="l" t="t" r="r" b="b"/>
            <a:pathLst>
              <a:path w="2060905" h="2034675">
                <a:moveTo>
                  <a:pt x="0" y="0"/>
                </a:moveTo>
                <a:lnTo>
                  <a:pt x="2060904" y="0"/>
                </a:lnTo>
                <a:lnTo>
                  <a:pt x="2060904" y="2034675"/>
                </a:lnTo>
                <a:lnTo>
                  <a:pt x="0" y="20346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PT"/>
          </a:p>
        </p:txBody>
      </p:sp>
      <p:sp>
        <p:nvSpPr>
          <p:cNvPr id="15" name="Freeform 15"/>
          <p:cNvSpPr/>
          <p:nvPr/>
        </p:nvSpPr>
        <p:spPr>
          <a:xfrm>
            <a:off x="6826113" y="8870873"/>
            <a:ext cx="2317887" cy="1972311"/>
          </a:xfrm>
          <a:custGeom>
            <a:avLst/>
            <a:gdLst/>
            <a:ahLst/>
            <a:cxnLst/>
            <a:rect l="l" t="t" r="r" b="b"/>
            <a:pathLst>
              <a:path w="2317887" h="1972311">
                <a:moveTo>
                  <a:pt x="0" y="0"/>
                </a:moveTo>
                <a:lnTo>
                  <a:pt x="2317887" y="0"/>
                </a:lnTo>
                <a:lnTo>
                  <a:pt x="2317887" y="1972312"/>
                </a:lnTo>
                <a:lnTo>
                  <a:pt x="0" y="197231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PT"/>
          </a:p>
        </p:txBody>
      </p:sp>
      <p:sp>
        <p:nvSpPr>
          <p:cNvPr id="16" name="Freeform 16"/>
          <p:cNvSpPr/>
          <p:nvPr/>
        </p:nvSpPr>
        <p:spPr>
          <a:xfrm rot="8492411">
            <a:off x="-164649" y="3567612"/>
            <a:ext cx="1046222" cy="1930947"/>
          </a:xfrm>
          <a:custGeom>
            <a:avLst/>
            <a:gdLst/>
            <a:ahLst/>
            <a:cxnLst/>
            <a:rect l="l" t="t" r="r" b="b"/>
            <a:pathLst>
              <a:path w="1046222" h="1930947">
                <a:moveTo>
                  <a:pt x="0" y="0"/>
                </a:moveTo>
                <a:lnTo>
                  <a:pt x="1046222" y="0"/>
                </a:lnTo>
                <a:lnTo>
                  <a:pt x="1046222" y="1930947"/>
                </a:lnTo>
                <a:lnTo>
                  <a:pt x="0" y="193094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PT"/>
          </a:p>
        </p:txBody>
      </p:sp>
      <p:sp>
        <p:nvSpPr>
          <p:cNvPr id="17" name="AutoShape 17"/>
          <p:cNvSpPr/>
          <p:nvPr/>
        </p:nvSpPr>
        <p:spPr>
          <a:xfrm>
            <a:off x="2497041" y="4250190"/>
            <a:ext cx="6844484" cy="0"/>
          </a:xfrm>
          <a:prstGeom prst="line">
            <a:avLst/>
          </a:prstGeom>
          <a:ln w="66675" cap="flat">
            <a:solidFill>
              <a:srgbClr val="6AC758"/>
            </a:solidFill>
            <a:prstDash val="sysDash"/>
            <a:headEnd type="none" w="sm" len="sm"/>
            <a:tailEnd type="none" w="sm" len="sm"/>
          </a:ln>
        </p:spPr>
        <p:txBody>
          <a:bodyPr/>
          <a:lstStyle/>
          <a:p>
            <a:endParaRPr lang="pt-PT"/>
          </a:p>
        </p:txBody>
      </p:sp>
      <p:sp>
        <p:nvSpPr>
          <p:cNvPr id="18" name="Freeform 18"/>
          <p:cNvSpPr/>
          <p:nvPr/>
        </p:nvSpPr>
        <p:spPr>
          <a:xfrm>
            <a:off x="17578318" y="6559094"/>
            <a:ext cx="2344415" cy="1679453"/>
          </a:xfrm>
          <a:custGeom>
            <a:avLst/>
            <a:gdLst/>
            <a:ahLst/>
            <a:cxnLst/>
            <a:rect l="l" t="t" r="r" b="b"/>
            <a:pathLst>
              <a:path w="2344415" h="1679453">
                <a:moveTo>
                  <a:pt x="0" y="0"/>
                </a:moveTo>
                <a:lnTo>
                  <a:pt x="2344414" y="0"/>
                </a:lnTo>
                <a:lnTo>
                  <a:pt x="2344414" y="1679453"/>
                </a:lnTo>
                <a:lnTo>
                  <a:pt x="0" y="167945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PT"/>
          </a:p>
        </p:txBody>
      </p:sp>
      <p:sp>
        <p:nvSpPr>
          <p:cNvPr id="19" name="Freeform 19"/>
          <p:cNvSpPr/>
          <p:nvPr/>
        </p:nvSpPr>
        <p:spPr>
          <a:xfrm rot="5400000">
            <a:off x="13183433" y="31767"/>
            <a:ext cx="748066" cy="2016844"/>
          </a:xfrm>
          <a:custGeom>
            <a:avLst/>
            <a:gdLst/>
            <a:ahLst/>
            <a:cxnLst/>
            <a:rect l="l" t="t" r="r" b="b"/>
            <a:pathLst>
              <a:path w="748066" h="2016844">
                <a:moveTo>
                  <a:pt x="0" y="0"/>
                </a:moveTo>
                <a:lnTo>
                  <a:pt x="748066" y="0"/>
                </a:lnTo>
                <a:lnTo>
                  <a:pt x="748066" y="2016844"/>
                </a:lnTo>
                <a:lnTo>
                  <a:pt x="0" y="201684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PT"/>
          </a:p>
        </p:txBody>
      </p:sp>
      <p:sp>
        <p:nvSpPr>
          <p:cNvPr id="20" name="TextBox 20"/>
          <p:cNvSpPr txBox="1"/>
          <p:nvPr/>
        </p:nvSpPr>
        <p:spPr>
          <a:xfrm>
            <a:off x="2497041" y="2008627"/>
            <a:ext cx="11123152" cy="2044626"/>
          </a:xfrm>
          <a:prstGeom prst="rect">
            <a:avLst/>
          </a:prstGeom>
        </p:spPr>
        <p:txBody>
          <a:bodyPr lIns="0" tIns="0" rIns="0" bIns="0" rtlCol="0" anchor="t">
            <a:spAutoFit/>
          </a:bodyPr>
          <a:lstStyle/>
          <a:p>
            <a:pPr algn="l">
              <a:lnSpc>
                <a:spcPts val="7590"/>
              </a:lnSpc>
              <a:spcBef>
                <a:spcPct val="0"/>
              </a:spcBef>
            </a:pPr>
            <a:r>
              <a:rPr lang="en-US" sz="7590">
                <a:solidFill>
                  <a:srgbClr val="231F20"/>
                </a:solidFill>
                <a:latin typeface="Cubao Narrow"/>
                <a:ea typeface="Cubao Narrow"/>
                <a:cs typeface="Cubao Narrow"/>
                <a:sym typeface="Cubao Narrow"/>
              </a:rPr>
              <a:t>Let's commit to clean energy for a sustainable future!</a:t>
            </a:r>
          </a:p>
        </p:txBody>
      </p:sp>
      <p:sp>
        <p:nvSpPr>
          <p:cNvPr id="21" name="TextBox 21"/>
          <p:cNvSpPr txBox="1"/>
          <p:nvPr/>
        </p:nvSpPr>
        <p:spPr>
          <a:xfrm>
            <a:off x="2813628" y="4938492"/>
            <a:ext cx="4274660" cy="675959"/>
          </a:xfrm>
          <a:prstGeom prst="rect">
            <a:avLst/>
          </a:prstGeom>
        </p:spPr>
        <p:txBody>
          <a:bodyPr lIns="0" tIns="0" rIns="0" bIns="0" rtlCol="0" anchor="t">
            <a:spAutoFit/>
          </a:bodyPr>
          <a:lstStyle/>
          <a:p>
            <a:pPr algn="l">
              <a:lnSpc>
                <a:spcPts val="5060"/>
              </a:lnSpc>
              <a:spcBef>
                <a:spcPct val="0"/>
              </a:spcBef>
            </a:pPr>
            <a:r>
              <a:rPr lang="en-US" sz="5060">
                <a:solidFill>
                  <a:srgbClr val="000000"/>
                </a:solidFill>
                <a:latin typeface="Sniglet"/>
                <a:ea typeface="Sniglet"/>
                <a:cs typeface="Sniglet"/>
                <a:sym typeface="Sniglet"/>
              </a:rPr>
              <a:t>Thank you</a:t>
            </a:r>
          </a:p>
        </p:txBody>
      </p:sp>
      <p:grpSp>
        <p:nvGrpSpPr>
          <p:cNvPr id="22" name="Group 22"/>
          <p:cNvGrpSpPr/>
          <p:nvPr/>
        </p:nvGrpSpPr>
        <p:grpSpPr>
          <a:xfrm>
            <a:off x="6141062" y="-3605728"/>
            <a:ext cx="5289222" cy="5289222"/>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F8F12E"/>
            </a:solidFill>
          </p:spPr>
          <p:txBody>
            <a:bodyPr/>
            <a:lstStyle/>
            <a:p>
              <a:endParaRPr lang="pt-PT"/>
            </a:p>
          </p:txBody>
        </p:sp>
        <p:sp>
          <p:nvSpPr>
            <p:cNvPr id="24" name="TextBox 24"/>
            <p:cNvSpPr txBox="1"/>
            <p:nvPr/>
          </p:nvSpPr>
          <p:spPr>
            <a:xfrm>
              <a:off x="127000" y="88900"/>
              <a:ext cx="558800" cy="596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814</Words>
  <Application>Microsoft Macintosh PowerPoint</Application>
  <PresentationFormat>Personalizados</PresentationFormat>
  <Paragraphs>70</Paragraphs>
  <Slides>9</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9</vt:i4>
      </vt:variant>
    </vt:vector>
  </HeadingPairs>
  <TitlesOfParts>
    <vt:vector size="16" baseType="lpstr">
      <vt:lpstr>Canva Sans</vt:lpstr>
      <vt:lpstr>Calibri</vt:lpstr>
      <vt:lpstr>Canva Sans Bold</vt:lpstr>
      <vt:lpstr>Sniglet</vt:lpstr>
      <vt:lpstr>Cubao Narrow</vt:lpstr>
      <vt:lpstr>Arial</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Ampify</dc:title>
  <cp:lastModifiedBy>Miguel Filipe Rodrigues dos Santos</cp:lastModifiedBy>
  <cp:revision>2</cp:revision>
  <dcterms:created xsi:type="dcterms:W3CDTF">2006-08-16T00:00:00Z</dcterms:created>
  <dcterms:modified xsi:type="dcterms:W3CDTF">2024-10-15T15:01:39Z</dcterms:modified>
  <dc:identifier>DAGTKjuK9qQ</dc:identifier>
</cp:coreProperties>
</file>